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modernComment_5B8_40E4F1C0.xml" ContentType="application/vnd.ms-powerpoint.comments+xml"/>
  <Override PartName="/ppt/notesSlides/notesSlide36.xml" ContentType="application/vnd.openxmlformats-officedocument.presentationml.notesSlide+xml"/>
  <Override PartName="/ppt/comments/modernComment_5B9_EB1EA6C6.xml" ContentType="application/vnd.ms-powerpoint.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omments/modernComment_5BE_F6D383B2.xml" ContentType="application/vnd.ms-powerpoint.comments+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7"/>
  </p:notesMasterIdLst>
  <p:handoutMasterIdLst>
    <p:handoutMasterId r:id="rId58"/>
  </p:handoutMasterIdLst>
  <p:sldIdLst>
    <p:sldId id="257" r:id="rId5"/>
    <p:sldId id="258" r:id="rId6"/>
    <p:sldId id="773" r:id="rId7"/>
    <p:sldId id="1433" r:id="rId8"/>
    <p:sldId id="1435" r:id="rId9"/>
    <p:sldId id="1436" r:id="rId10"/>
    <p:sldId id="1072" r:id="rId11"/>
    <p:sldId id="1434" r:id="rId12"/>
    <p:sldId id="1428" r:id="rId13"/>
    <p:sldId id="1454" r:id="rId14"/>
    <p:sldId id="1461" r:id="rId15"/>
    <p:sldId id="690" r:id="rId16"/>
    <p:sldId id="1438" r:id="rId17"/>
    <p:sldId id="1439" r:id="rId18"/>
    <p:sldId id="1440" r:id="rId19"/>
    <p:sldId id="1442" r:id="rId20"/>
    <p:sldId id="1441" r:id="rId21"/>
    <p:sldId id="1443" r:id="rId22"/>
    <p:sldId id="1444" r:id="rId23"/>
    <p:sldId id="1445" r:id="rId24"/>
    <p:sldId id="1446" r:id="rId25"/>
    <p:sldId id="1455" r:id="rId26"/>
    <p:sldId id="1456" r:id="rId27"/>
    <p:sldId id="1457" r:id="rId28"/>
    <p:sldId id="1458" r:id="rId29"/>
    <p:sldId id="1493" r:id="rId30"/>
    <p:sldId id="1482" r:id="rId31"/>
    <p:sldId id="571" r:id="rId32"/>
    <p:sldId id="1479" r:id="rId33"/>
    <p:sldId id="1486" r:id="rId34"/>
    <p:sldId id="1487" r:id="rId35"/>
    <p:sldId id="1491" r:id="rId36"/>
    <p:sldId id="1492" r:id="rId37"/>
    <p:sldId id="1451" r:id="rId38"/>
    <p:sldId id="1480" r:id="rId39"/>
    <p:sldId id="1481" r:id="rId40"/>
    <p:sldId id="1437" r:id="rId41"/>
    <p:sldId id="1485" r:id="rId42"/>
    <p:sldId id="1489" r:id="rId43"/>
    <p:sldId id="1488" r:id="rId44"/>
    <p:sldId id="1478" r:id="rId45"/>
    <p:sldId id="1490" r:id="rId46"/>
    <p:sldId id="1462" r:id="rId47"/>
    <p:sldId id="1463" r:id="rId48"/>
    <p:sldId id="1464" r:id="rId49"/>
    <p:sldId id="1465" r:id="rId50"/>
    <p:sldId id="1466" r:id="rId51"/>
    <p:sldId id="1467" r:id="rId52"/>
    <p:sldId id="1429" r:id="rId53"/>
    <p:sldId id="1469" r:id="rId54"/>
    <p:sldId id="1470" r:id="rId55"/>
    <p:sldId id="1471" r:id="rId5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2D3F75-986A-26BB-A00A-4421747D4FBF}" name="Thomas, Candy - FPAC-NRCS, KS" initials="CT" userId="S::candy.thomas@usda.gov::bfd2d3cc-56fc-4443-9439-18e7fc23dce7" providerId="AD"/>
  <p188:author id="{83E2A99D-4809-5E9E-DA5B-1A8FBE48FBA7}" name="Marks, Elizabeth - FPAC-NRCS, NY" initials="EM" userId="S::elizabeth.marks@usda.gov::499f2236-5889-4db9-88fc-408f415fe506" providerId="AD"/>
  <p188:author id="{EA0A1DDC-B41B-2A0D-BBD3-CB8DA12E2E0F}" name="Starr, Laura - FPAC-NRCS, OR" initials="" userId="S::Laura.Starr@usda.gov::6d35fe5d-6a51-4c41-af0a-de955073166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ore-Kucera, Jennifer - NRCS, Portland, OR" initials="MJ-NPO" lastIdx="5" clrIdx="0">
    <p:extLst>
      <p:ext uri="{19B8F6BF-5375-455C-9EA6-DF929625EA0E}">
        <p15:presenceInfo xmlns:p15="http://schemas.microsoft.com/office/powerpoint/2012/main" userId="S-1-5-21-2443529608-3098792306-3041422421-677725" providerId="AD"/>
      </p:ext>
    </p:extLst>
  </p:cmAuthor>
  <p:cmAuthor id="2" name="Boltz, Stanley - NRCS, Huron, SD" initials="BS-NHS" lastIdx="6" clrIdx="1">
    <p:extLst>
      <p:ext uri="{19B8F6BF-5375-455C-9EA6-DF929625EA0E}">
        <p15:presenceInfo xmlns:p15="http://schemas.microsoft.com/office/powerpoint/2012/main" userId="S::stanley.boltz@usda.gov::ba551294-6f50-49e2-aac5-e111265f5f3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5D5D"/>
    <a:srgbClr val="00529D"/>
    <a:srgbClr val="5B4127"/>
    <a:srgbClr val="005941"/>
    <a:srgbClr val="000F29"/>
    <a:srgbClr val="001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741671-F239-4F3D-8B2A-E98029922C33}" v="1" dt="2026-01-12T20:46:21.1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750" autoAdjust="0"/>
  </p:normalViewPr>
  <p:slideViewPr>
    <p:cSldViewPr snapToGrid="0">
      <p:cViewPr varScale="1">
        <p:scale>
          <a:sx n="56" d="100"/>
          <a:sy n="56" d="100"/>
        </p:scale>
        <p:origin x="1249" y="1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handoutMaster" Target="handoutMasters/handoutMaster1.xml"/><Relationship Id="rId66" Type="http://schemas.microsoft.com/office/2018/10/relationships/authors" Target="authors.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ch, Carl - FPAC-NRCS, WV" userId="S::carl.koch@usda.gov::8f9ea627-f344-4264-ba95-70db19643af5" providerId="AD" clId="Web-{9B741671-F239-4F3D-8B2A-E98029922C33}"/>
    <pc:docChg chg="delSld">
      <pc:chgData name="Koch, Carl - FPAC-NRCS, WV" userId="S::carl.koch@usda.gov::8f9ea627-f344-4264-ba95-70db19643af5" providerId="AD" clId="Web-{9B741671-F239-4F3D-8B2A-E98029922C33}" dt="2026-01-12T20:46:21.169" v="0"/>
      <pc:docMkLst>
        <pc:docMk/>
      </pc:docMkLst>
      <pc:sldChg chg="del">
        <pc:chgData name="Koch, Carl - FPAC-NRCS, WV" userId="S::carl.koch@usda.gov::8f9ea627-f344-4264-ba95-70db19643af5" providerId="AD" clId="Web-{9B741671-F239-4F3D-8B2A-E98029922C33}" dt="2026-01-12T20:46:21.169" v="0"/>
        <pc:sldMkLst>
          <pc:docMk/>
          <pc:sldMk cId="4003810375" sldId="1077"/>
        </pc:sldMkLst>
      </pc:sldChg>
    </pc:docChg>
  </pc:docChgLst>
</pc:chgInfo>
</file>

<file path=ppt/comments/modernComment_5B8_40E4F1C0.xml><?xml version="1.0" encoding="utf-8"?>
<p188:cmLst xmlns:a="http://schemas.openxmlformats.org/drawingml/2006/main" xmlns:r="http://schemas.openxmlformats.org/officeDocument/2006/relationships" xmlns:p188="http://schemas.microsoft.com/office/powerpoint/2018/8/main">
  <p188:cm id="{BB2DCCA4-9E2E-41C9-B60D-A5C75743C3D6}" authorId="{83E2A99D-4809-5E9E-DA5B-1A8FBE48FBA7}" created="2024-07-25T11:38:58.936">
    <pc:sldMkLst xmlns:pc="http://schemas.microsoft.com/office/powerpoint/2013/main/command">
      <pc:docMk/>
      <pc:sldMk cId="1088745920" sldId="1464"/>
    </pc:sldMkLst>
    <p188:txBody>
      <a:bodyPr/>
      <a:lstStyle/>
      <a:p>
        <a:r>
          <a:rPr lang="en-US"/>
          <a:t>Photos of crusting by E Marks</a:t>
        </a:r>
      </a:p>
    </p188:txBody>
  </p188:cm>
</p188:cmLst>
</file>

<file path=ppt/comments/modernComment_5B9_EB1EA6C6.xml><?xml version="1.0" encoding="utf-8"?>
<p188:cmLst xmlns:a="http://schemas.openxmlformats.org/drawingml/2006/main" xmlns:r="http://schemas.openxmlformats.org/officeDocument/2006/relationships" xmlns:p188="http://schemas.microsoft.com/office/powerpoint/2018/8/main">
  <p188:cm id="{DEFB22DC-F592-468C-A4C4-B96F319E905C}" authorId="{83E2A99D-4809-5E9E-DA5B-1A8FBE48FBA7}" created="2024-07-25T11:41:49.835">
    <pc:sldMkLst xmlns:pc="http://schemas.microsoft.com/office/powerpoint/2013/main/command">
      <pc:docMk/>
      <pc:sldMk cId="3944654534" sldId="1465"/>
    </pc:sldMkLst>
    <p188:txBody>
      <a:bodyPr/>
      <a:lstStyle/>
      <a:p>
        <a:r>
          <a:rPr lang="en-US"/>
          <a:t>I would add some helpful guidance i.e. penetrometer accurate at field capacity moisture, an be helpful for farmers to "feel" the plow pan layer, when to use 1/2" and 3/4" tip, roots have difficulty penetrating layers above 150 psi, etc.</a:t>
        </a:r>
      </a:p>
    </p188:txBody>
  </p188:cm>
</p188:cmLst>
</file>

<file path=ppt/comments/modernComment_5BE_F6D383B2.xml><?xml version="1.0" encoding="utf-8"?>
<p188:cmLst xmlns:a="http://schemas.openxmlformats.org/drawingml/2006/main" xmlns:r="http://schemas.openxmlformats.org/officeDocument/2006/relationships" xmlns:p188="http://schemas.microsoft.com/office/powerpoint/2018/8/main">
  <p188:cm id="{F89BAE77-B4C8-4236-A5AE-9777406C4F5F}" authorId="{83E2A99D-4809-5E9E-DA5B-1A8FBE48FBA7}" created="2024-07-25T11:43:34.582">
    <pc:sldMkLst xmlns:pc="http://schemas.microsoft.com/office/powerpoint/2013/main/command">
      <pc:docMk/>
      <pc:sldMk cId="4141056946" sldId="1470"/>
    </pc:sldMkLst>
    <p188:txBody>
      <a:bodyPr/>
      <a:lstStyle/>
      <a:p>
        <a:r>
          <a:rPr lang="en-US"/>
          <a:t>Photos by E Marks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FDC72AB-532A-432A-B8F7-4830339D20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A51BA4A-0F98-4DA0-9FE8-3834365A7F9D}" type="slidenum">
              <a:rPr lang="en-US" smtClean="0"/>
              <a:t>‹#›</a:t>
            </a:fld>
            <a:endParaRPr lang="en-US"/>
          </a:p>
        </p:txBody>
      </p:sp>
    </p:spTree>
    <p:extLst>
      <p:ext uri="{BB962C8B-B14F-4D97-AF65-F5344CB8AC3E}">
        <p14:creationId xmlns:p14="http://schemas.microsoft.com/office/powerpoint/2010/main" val="3044996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F4CB4F-A777-4E75-8920-F44C9975E81D}" type="datetimeFigureOut">
              <a:rPr lang="en-US" smtClean="0"/>
              <a:t>1/12/2026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D3564-BA70-487D-809A-030C0B32E9FE}" type="slidenum">
              <a:rPr lang="en-US" smtClean="0"/>
              <a:t>‹#›</a:t>
            </a:fld>
            <a:endParaRPr lang="en-US"/>
          </a:p>
        </p:txBody>
      </p:sp>
    </p:spTree>
    <p:extLst>
      <p:ext uri="{BB962C8B-B14F-4D97-AF65-F5344CB8AC3E}">
        <p14:creationId xmlns:p14="http://schemas.microsoft.com/office/powerpoint/2010/main" val="163958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youtube.com/watch?v=Zq_785JqRq8"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Hi, This is State your name. I’m with the USDA’s Natural Resources Conservation Service and serve as the title…</a:t>
            </a:r>
          </a:p>
          <a:p>
            <a:r>
              <a:rPr lang="en-US"/>
              <a:t>Today were going to discuss Resource Concerns and Soil Health Indicators.  This is Part of our Soil Health Continuing education series for conservation planners, farmers and agriculture professionals.</a:t>
            </a:r>
          </a:p>
        </p:txBody>
      </p:sp>
      <p:sp>
        <p:nvSpPr>
          <p:cNvPr id="4" name="Slide Number Placeholder 3"/>
          <p:cNvSpPr>
            <a:spLocks noGrp="1"/>
          </p:cNvSpPr>
          <p:nvPr>
            <p:ph type="sldNum" sz="quarter" idx="5"/>
          </p:nvPr>
        </p:nvSpPr>
        <p:spPr/>
        <p:txBody>
          <a:bodyPr/>
          <a:lstStyle/>
          <a:p>
            <a:fld id="{D8BD3564-BA70-487D-809A-030C0B32E9FE}" type="slidenum">
              <a:rPr lang="en-US" smtClean="0"/>
              <a:t>2</a:t>
            </a:fld>
            <a:endParaRPr lang="en-US"/>
          </a:p>
        </p:txBody>
      </p:sp>
    </p:spTree>
    <p:extLst>
      <p:ext uri="{BB962C8B-B14F-4D97-AF65-F5344CB8AC3E}">
        <p14:creationId xmlns:p14="http://schemas.microsoft.com/office/powerpoint/2010/main" val="3014753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u="sng"/>
              <a:t>The key soil health resource concerns are</a:t>
            </a:r>
            <a:r>
              <a:rPr lang="en-US"/>
              <a:t>…, these can be root cause problems for many other resource concerns. These are tied to very important soil functions, so we are assessing indicators of loss of key soil functions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D8BD3564-BA70-487D-809A-030C0B32E9FE}" type="slidenum">
              <a:rPr lang="en-US" smtClean="0"/>
              <a:t>4</a:t>
            </a:fld>
            <a:endParaRPr lang="en-US"/>
          </a:p>
        </p:txBody>
      </p:sp>
    </p:spTree>
    <p:extLst>
      <p:ext uri="{BB962C8B-B14F-4D97-AF65-F5344CB8AC3E}">
        <p14:creationId xmlns:p14="http://schemas.microsoft.com/office/powerpoint/2010/main" val="2295103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may see some soil layering or platy type structure if it is impenetrable there’s an issue if its is friable then it is healing as a qualify for NO platy structure. Can be noticeable after soybeans or legumes.  Also, Constant water table rising and falling may cause this issue.  Some soils have inherent characteristics that may not be able to be over come.  This needs to be a deviation from the natural soil structure.</a:t>
            </a:r>
          </a:p>
        </p:txBody>
      </p:sp>
      <p:sp>
        <p:nvSpPr>
          <p:cNvPr id="4" name="Slide Number Placeholder 3"/>
          <p:cNvSpPr>
            <a:spLocks noGrp="1"/>
          </p:cNvSpPr>
          <p:nvPr>
            <p:ph type="sldNum" sz="quarter" idx="5"/>
          </p:nvPr>
        </p:nvSpPr>
        <p:spPr/>
        <p:txBody>
          <a:bodyPr/>
          <a:lstStyle/>
          <a:p>
            <a:fld id="{D8BD3564-BA70-487D-809A-030C0B32E9FE}" type="slidenum">
              <a:rPr lang="en-US" smtClean="0"/>
              <a:t>5</a:t>
            </a:fld>
            <a:endParaRPr lang="en-US"/>
          </a:p>
        </p:txBody>
      </p:sp>
    </p:spTree>
    <p:extLst>
      <p:ext uri="{BB962C8B-B14F-4D97-AF65-F5344CB8AC3E}">
        <p14:creationId xmlns:p14="http://schemas.microsoft.com/office/powerpoint/2010/main" val="429962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New in 2019</a:t>
            </a:r>
          </a:p>
          <a:p>
            <a:endParaRPr lang="en-US"/>
          </a:p>
        </p:txBody>
      </p:sp>
      <p:sp>
        <p:nvSpPr>
          <p:cNvPr id="4" name="Slide Number Placeholder 3"/>
          <p:cNvSpPr>
            <a:spLocks noGrp="1"/>
          </p:cNvSpPr>
          <p:nvPr>
            <p:ph type="sldNum" sz="quarter" idx="5"/>
          </p:nvPr>
        </p:nvSpPr>
        <p:spPr/>
        <p:txBody>
          <a:bodyPr/>
          <a:lstStyle/>
          <a:p>
            <a:fld id="{D8BD3564-BA70-487D-809A-030C0B32E9FE}" type="slidenum">
              <a:rPr lang="en-US" smtClean="0"/>
              <a:t>6</a:t>
            </a:fld>
            <a:endParaRPr lang="en-US"/>
          </a:p>
        </p:txBody>
      </p:sp>
    </p:spTree>
    <p:extLst>
      <p:ext uri="{BB962C8B-B14F-4D97-AF65-F5344CB8AC3E}">
        <p14:creationId xmlns:p14="http://schemas.microsoft.com/office/powerpoint/2010/main" val="2594223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Dry aggregates can have high stability for wind erosion resistance just as well as wet aggregation helps resist erosion.</a:t>
            </a:r>
          </a:p>
          <a:p>
            <a:endParaRPr lang="en-US"/>
          </a:p>
        </p:txBody>
      </p:sp>
      <p:sp>
        <p:nvSpPr>
          <p:cNvPr id="4" name="Slide Number Placeholder 3"/>
          <p:cNvSpPr>
            <a:spLocks noGrp="1"/>
          </p:cNvSpPr>
          <p:nvPr>
            <p:ph type="sldNum" sz="quarter" idx="5"/>
          </p:nvPr>
        </p:nvSpPr>
        <p:spPr/>
        <p:txBody>
          <a:bodyPr/>
          <a:lstStyle/>
          <a:p>
            <a:fld id="{D8BD3564-BA70-487D-809A-030C0B32E9FE}" type="slidenum">
              <a:rPr lang="en-US" smtClean="0"/>
              <a:t>7</a:t>
            </a:fld>
            <a:endParaRPr lang="en-US"/>
          </a:p>
        </p:txBody>
      </p:sp>
    </p:spTree>
    <p:extLst>
      <p:ext uri="{BB962C8B-B14F-4D97-AF65-F5344CB8AC3E}">
        <p14:creationId xmlns:p14="http://schemas.microsoft.com/office/powerpoint/2010/main" val="3971000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assessment process is focused on cropland </a:t>
            </a:r>
            <a:r>
              <a:rPr lang="en-US" u="sng"/>
              <a:t>only</a:t>
            </a:r>
          </a:p>
          <a:p>
            <a:r>
              <a:rPr lang="en-US" b="1"/>
              <a:t>Field visit</a:t>
            </a:r>
          </a:p>
          <a:p>
            <a:pPr lvl="1"/>
            <a:r>
              <a:rPr lang="en-US"/>
              <a:t>In-Field soil health assessment</a:t>
            </a:r>
          </a:p>
          <a:p>
            <a:r>
              <a:rPr lang="en-US" b="1"/>
              <a:t>Interview producer/Management</a:t>
            </a:r>
          </a:p>
          <a:p>
            <a:pPr lvl="1"/>
            <a:r>
              <a:rPr lang="en-US"/>
              <a:t>Greatest influence on Soil Health resource concerns is management</a:t>
            </a:r>
          </a:p>
          <a:p>
            <a:pPr lvl="1"/>
            <a:r>
              <a:rPr lang="en-US"/>
              <a:t>Current producer concerns</a:t>
            </a:r>
          </a:p>
          <a:p>
            <a:pPr lvl="1"/>
            <a:r>
              <a:rPr lang="en-US"/>
              <a:t>Field/management history</a:t>
            </a:r>
            <a:endParaRPr lang="en-US" b="1"/>
          </a:p>
          <a:p>
            <a:r>
              <a:rPr lang="en-US" b="1"/>
              <a:t>WSS/CART</a:t>
            </a:r>
          </a:p>
          <a:p>
            <a:pPr lvl="1"/>
            <a:r>
              <a:rPr lang="en-US"/>
              <a:t>Inherent soil properties can reveal some vulnerabilities to resource concerns</a:t>
            </a:r>
          </a:p>
          <a:p>
            <a:pPr lvl="1"/>
            <a:r>
              <a:rPr lang="en-US"/>
              <a:t>Soil health interpretations- provide insight to the level of conservation needed to address resource concerns </a:t>
            </a:r>
          </a:p>
          <a:p>
            <a:endParaRPr lang="en-US"/>
          </a:p>
        </p:txBody>
      </p:sp>
      <p:sp>
        <p:nvSpPr>
          <p:cNvPr id="4" name="Slide Number Placeholder 3"/>
          <p:cNvSpPr>
            <a:spLocks noGrp="1"/>
          </p:cNvSpPr>
          <p:nvPr>
            <p:ph type="sldNum" sz="quarter" idx="5"/>
          </p:nvPr>
        </p:nvSpPr>
        <p:spPr/>
        <p:txBody>
          <a:bodyPr/>
          <a:lstStyle/>
          <a:p>
            <a:fld id="{57DC1755-625D-A742-ACDB-726AD4CDF29D}" type="slidenum">
              <a:rPr lang="en-US" smtClean="0"/>
              <a:t>8</a:t>
            </a:fld>
            <a:endParaRPr lang="en-US"/>
          </a:p>
        </p:txBody>
      </p:sp>
    </p:spTree>
    <p:extLst>
      <p:ext uri="{BB962C8B-B14F-4D97-AF65-F5344CB8AC3E}">
        <p14:creationId xmlns:p14="http://schemas.microsoft.com/office/powerpoint/2010/main" val="1653361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Possible potential pools </a:t>
            </a:r>
            <a:r>
              <a:rPr lang="en-US">
                <a:solidFill>
                  <a:schemeClr val="tx1"/>
                </a:solidFill>
              </a:rPr>
              <a:t>(e.g., labile carbon, total soil carbon or nitrogen)  </a:t>
            </a:r>
            <a:endParaRPr lang="en-US"/>
          </a:p>
          <a:p>
            <a:r>
              <a:rPr lang="en-US">
                <a:solidFill>
                  <a:schemeClr val="tx1"/>
                </a:solidFill>
              </a:rPr>
              <a:t>; habitat/food for soil organisms</a:t>
            </a:r>
          </a:p>
          <a:p>
            <a:r>
              <a:rPr lang="en-US">
                <a:solidFill>
                  <a:schemeClr val="tx1"/>
                </a:solidFill>
              </a:rPr>
              <a:t>Client input or Wind and water erosion soil conditioning index</a:t>
            </a:r>
            <a:endParaRPr lang="en-US"/>
          </a:p>
        </p:txBody>
      </p:sp>
      <p:sp>
        <p:nvSpPr>
          <p:cNvPr id="4" name="Slide Number Placeholder 3"/>
          <p:cNvSpPr>
            <a:spLocks noGrp="1"/>
          </p:cNvSpPr>
          <p:nvPr>
            <p:ph type="sldNum" sz="quarter" idx="5"/>
          </p:nvPr>
        </p:nvSpPr>
        <p:spPr/>
        <p:txBody>
          <a:bodyPr/>
          <a:lstStyle/>
          <a:p>
            <a:fld id="{D8BD3564-BA70-487D-809A-030C0B32E9FE}" type="slidenum">
              <a:rPr lang="en-US" smtClean="0"/>
              <a:t>9</a:t>
            </a:fld>
            <a:endParaRPr lang="en-US"/>
          </a:p>
        </p:txBody>
      </p:sp>
    </p:spTree>
    <p:extLst>
      <p:ext uri="{BB962C8B-B14F-4D97-AF65-F5344CB8AC3E}">
        <p14:creationId xmlns:p14="http://schemas.microsoft.com/office/powerpoint/2010/main" val="2815779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[Picture can be changed to a local soil] In- field soil health assessments are an important first step to diagnose soil health resource concerns.</a:t>
            </a:r>
          </a:p>
          <a:p>
            <a:endParaRPr lang="en-US"/>
          </a:p>
          <a:p>
            <a:endParaRPr lang="en-US"/>
          </a:p>
        </p:txBody>
      </p:sp>
    </p:spTree>
    <p:extLst>
      <p:ext uri="{BB962C8B-B14F-4D97-AF65-F5344CB8AC3E}">
        <p14:creationId xmlns:p14="http://schemas.microsoft.com/office/powerpoint/2010/main" val="2416849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BE SURE TO HAVE THEM TAKE THIS OUT OF THEIR HANDOUT SECTION</a:t>
            </a:r>
          </a:p>
          <a:p>
            <a:r>
              <a:rPr lang="en-US" dirty="0"/>
              <a:t>The Cropland In-Field Soil Health Assessment is designed to be used as a </a:t>
            </a:r>
            <a:r>
              <a:rPr lang="en-US" b="1" u="sng" dirty="0"/>
              <a:t>diagnostic tool </a:t>
            </a:r>
            <a:r>
              <a:rPr lang="en-US" dirty="0"/>
              <a:t>to help conservation planners determine if soil health resource concerns exist…not necessarily for comparing one field to another, or as a means of monitoring changes in a field over time, nor should it be assumed that it is a comprehensive assessment of all biological, physical, and chemical processes that are critical to soil function.</a:t>
            </a:r>
          </a:p>
          <a:p>
            <a:endParaRPr lang="en-US" dirty="0"/>
          </a:p>
          <a:p>
            <a:r>
              <a:rPr lang="en-US" dirty="0"/>
              <a:t>The first 5 indicators can be completed without having to even take a shovel out so they are completed with the producer got get good information if you can not visually discern anything.  </a:t>
            </a:r>
          </a:p>
          <a:p>
            <a:endParaRPr lang="en-US" dirty="0"/>
          </a:p>
          <a:p>
            <a:r>
              <a:rPr lang="en-US" dirty="0"/>
              <a:t>Of the indicators 3 have all four resource concerns tied to them Water stable aggregates, Soil structure, and plant roots.  </a:t>
            </a:r>
          </a:p>
        </p:txBody>
      </p:sp>
      <p:sp>
        <p:nvSpPr>
          <p:cNvPr id="4" name="Slide Number Placeholder 3"/>
          <p:cNvSpPr>
            <a:spLocks noGrp="1"/>
          </p:cNvSpPr>
          <p:nvPr>
            <p:ph type="sldNum" sz="quarter" idx="5"/>
          </p:nvPr>
        </p:nvSpPr>
        <p:spPr/>
        <p:txBody>
          <a:bodyPr/>
          <a:lstStyle/>
          <a:p>
            <a:fld id="{D8BD3564-BA70-487D-809A-030C0B32E9FE}" type="slidenum">
              <a:rPr lang="en-US" smtClean="0"/>
              <a:t>11</a:t>
            </a:fld>
            <a:endParaRPr lang="en-US"/>
          </a:p>
        </p:txBody>
      </p:sp>
    </p:spTree>
    <p:extLst>
      <p:ext uri="{BB962C8B-B14F-4D97-AF65-F5344CB8AC3E}">
        <p14:creationId xmlns:p14="http://schemas.microsoft.com/office/powerpoint/2010/main" val="122466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We’ll be diving into each of these field indicators a little more</a:t>
            </a:r>
          </a:p>
        </p:txBody>
      </p:sp>
      <p:sp>
        <p:nvSpPr>
          <p:cNvPr id="4" name="Slide Number Placeholder 3"/>
          <p:cNvSpPr>
            <a:spLocks noGrp="1"/>
          </p:cNvSpPr>
          <p:nvPr>
            <p:ph type="sldNum" sz="quarter" idx="5"/>
          </p:nvPr>
        </p:nvSpPr>
        <p:spPr/>
        <p:txBody>
          <a:bodyPr/>
          <a:lstStyle/>
          <a:p>
            <a:fld id="{D8BD3564-BA70-487D-809A-030C0B32E9FE}" type="slidenum">
              <a:rPr lang="en-US" smtClean="0"/>
              <a:t>12</a:t>
            </a:fld>
            <a:endParaRPr lang="en-US"/>
          </a:p>
        </p:txBody>
      </p:sp>
    </p:spTree>
    <p:extLst>
      <p:ext uri="{BB962C8B-B14F-4D97-AF65-F5344CB8AC3E}">
        <p14:creationId xmlns:p14="http://schemas.microsoft.com/office/powerpoint/2010/main" val="2587501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Showcase these in the field.</a:t>
            </a:r>
          </a:p>
          <a:p>
            <a:endParaRPr lang="en-US" sz="1200" b="1"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Soil Cover </a:t>
            </a:r>
            <a:r>
              <a:rPr lang="en-US" sz="1200" b="0" kern="1200">
                <a:solidFill>
                  <a:schemeClr val="tx1"/>
                </a:solidFill>
                <a:effectLst/>
                <a:latin typeface="+mn-lt"/>
                <a:ea typeface="+mn-ea"/>
                <a:cs typeface="+mn-cs"/>
              </a:rPr>
              <a:t> </a:t>
            </a:r>
            <a:r>
              <a:rPr lang="en-US" sz="1200" kern="1200">
                <a:solidFill>
                  <a:schemeClr val="tx1"/>
                </a:solidFill>
                <a:effectLst/>
                <a:latin typeface="+mn-lt"/>
                <a:ea typeface="+mn-ea"/>
                <a:cs typeface="+mn-cs"/>
              </a:rPr>
              <a:t>Soil cover is the percent of the soil surface that is covered by plant residue, organic mulch and/or live plant. Lack of residue cover exposes the soil to erosion and detachment of soil particles from rain and reduces the food source for soil microbes. The C:N ratio and amount of residue will impact how long it will last before breakdown. Assessment is based on the amount of the soil surface covered by  living plants or the residue of previous crops</a:t>
            </a:r>
          </a:p>
          <a:p>
            <a:r>
              <a:rPr lang="en-US" sz="1200" kern="1200">
                <a:solidFill>
                  <a:schemeClr val="tx1"/>
                </a:solidFill>
                <a:effectLst/>
                <a:latin typeface="+mn-lt"/>
                <a:ea typeface="+mn-ea"/>
                <a:cs typeface="+mn-cs"/>
              </a:rPr>
              <a:t> High--Year round surface cover from plants, plant residue or mulch; cover 50% to 100% after planting</a:t>
            </a:r>
          </a:p>
          <a:p>
            <a:pPr lvl="0"/>
            <a:r>
              <a:rPr lang="en-US" sz="1200" kern="1200">
                <a:solidFill>
                  <a:schemeClr val="tx1"/>
                </a:solidFill>
                <a:effectLst/>
                <a:latin typeface="+mn-lt"/>
                <a:ea typeface="+mn-ea"/>
                <a:cs typeface="+mn-cs"/>
              </a:rPr>
              <a:t>Medium --  Year round surface cover plants, plant residue or mulch; cover 30% to 50% after planting</a:t>
            </a:r>
          </a:p>
          <a:p>
            <a:r>
              <a:rPr lang="en-US" sz="1200" kern="1200">
                <a:solidFill>
                  <a:schemeClr val="tx1"/>
                </a:solidFill>
                <a:effectLst/>
                <a:latin typeface="+mn-lt"/>
                <a:ea typeface="+mn-ea"/>
                <a:cs typeface="+mn-cs"/>
              </a:rPr>
              <a:t>Low -- Year round surface cover plants, plant residue or mulch; cover &lt; 30% after planting</a:t>
            </a:r>
          </a:p>
        </p:txBody>
      </p:sp>
      <p:sp>
        <p:nvSpPr>
          <p:cNvPr id="4" name="Slide Number Placeholder 3"/>
          <p:cNvSpPr>
            <a:spLocks noGrp="1"/>
          </p:cNvSpPr>
          <p:nvPr>
            <p:ph type="sldNum" sz="quarter" idx="10"/>
          </p:nvPr>
        </p:nvSpPr>
        <p:spPr/>
        <p:txBody>
          <a:bodyPr/>
          <a:lstStyle/>
          <a:p>
            <a:fld id="{A4A8A6C1-D4A1-450C-9D4F-9C80C2E7D870}" type="slidenum">
              <a:rPr lang="en-US" smtClean="0"/>
              <a:t>13</a:t>
            </a:fld>
            <a:endParaRPr lang="en-US"/>
          </a:p>
        </p:txBody>
      </p:sp>
    </p:spTree>
    <p:extLst>
      <p:ext uri="{BB962C8B-B14F-4D97-AF65-F5344CB8AC3E}">
        <p14:creationId xmlns:p14="http://schemas.microsoft.com/office/powerpoint/2010/main" val="1482731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Residue breakdown </a:t>
            </a:r>
            <a:r>
              <a:rPr lang="en-US" sz="1200" kern="1200">
                <a:solidFill>
                  <a:schemeClr val="tx1"/>
                </a:solidFill>
                <a:effectLst/>
                <a:latin typeface="+mn-lt"/>
                <a:ea typeface="+mn-ea"/>
                <a:cs typeface="+mn-cs"/>
              </a:rPr>
              <a:t>is the biological shredding, fragmenting, cycling or incorporating of previous crop residue. The rate at which residue decomposes is an indicator of relative biological activity. Residue breakdown will be assessed  by gaging the age of previous residue and evidence of shredding, fragmenting and/or incorporating into soil without tillage</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High—residue pieces are small, mixed in surface or minimal crop residue remaining from &gt;1 cropping seasons</a:t>
            </a:r>
          </a:p>
          <a:p>
            <a:pPr lvl="0"/>
            <a:r>
              <a:rPr lang="en-US" sz="1200" kern="1200">
                <a:solidFill>
                  <a:schemeClr val="tx1"/>
                </a:solidFill>
                <a:effectLst/>
                <a:latin typeface="+mn-lt"/>
                <a:ea typeface="+mn-ea"/>
                <a:cs typeface="+mn-cs"/>
              </a:rPr>
              <a:t>Medium—residue pieces are close to size left by harvest but crumble when handled or crop residue from  1-2  cropping season</a:t>
            </a:r>
          </a:p>
          <a:p>
            <a:r>
              <a:rPr lang="en-US" sz="1200" kern="1200">
                <a:solidFill>
                  <a:schemeClr val="tx1"/>
                </a:solidFill>
                <a:effectLst/>
                <a:latin typeface="+mn-lt"/>
                <a:ea typeface="+mn-ea"/>
                <a:cs typeface="+mn-cs"/>
              </a:rPr>
              <a:t>Low – residue in large piece left after harvest, can be handled without crumbling with lots of residue from 2 or more cropping season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mn-lt"/>
              <a:ea typeface="+mn-ea"/>
              <a:cs typeface="+mn-cs"/>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mn-lt"/>
                <a:ea typeface="+mn-ea"/>
                <a:cs typeface="+mn-cs"/>
                <a:sym typeface="Arial"/>
              </a:rPr>
              <a:t>We don’t want to see brand new looking corn stalks from 2019 when we are planting corn the next time in 2021.  It’s about how the corn stalks look, after one year, two years and three years</a:t>
            </a:r>
            <a:endParaRPr lang="en-US"/>
          </a:p>
        </p:txBody>
      </p:sp>
      <p:sp>
        <p:nvSpPr>
          <p:cNvPr id="4" name="Slide Number Placeholder 3"/>
          <p:cNvSpPr>
            <a:spLocks noGrp="1"/>
          </p:cNvSpPr>
          <p:nvPr>
            <p:ph type="sldNum" sz="quarter" idx="5"/>
          </p:nvPr>
        </p:nvSpPr>
        <p:spPr/>
        <p:txBody>
          <a:bodyPr/>
          <a:lstStyle/>
          <a:p>
            <a:fld id="{D8BD3564-BA70-487D-809A-030C0B32E9FE}" type="slidenum">
              <a:rPr lang="en-US" smtClean="0"/>
              <a:t>14</a:t>
            </a:fld>
            <a:endParaRPr lang="en-US"/>
          </a:p>
        </p:txBody>
      </p:sp>
    </p:spTree>
    <p:extLst>
      <p:ext uri="{BB962C8B-B14F-4D97-AF65-F5344CB8AC3E}">
        <p14:creationId xmlns:p14="http://schemas.microsoft.com/office/powerpoint/2010/main" val="1008410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Importance: </a:t>
            </a:r>
          </a:p>
          <a:p>
            <a:pPr marL="342900" indent="-342900">
              <a:buFont typeface="Arial" panose="020B0604020202020204" pitchFamily="34" charset="0"/>
              <a:buChar char="•"/>
            </a:pPr>
            <a:r>
              <a:rPr lang="en-US" sz="1200">
                <a:latin typeface="+mn-lt"/>
              </a:rPr>
              <a:t>Reduces crop emergence</a:t>
            </a:r>
          </a:p>
          <a:p>
            <a:pPr marL="342900" indent="-342900">
              <a:buFont typeface="Arial" panose="020B0604020202020204" pitchFamily="34" charset="0"/>
              <a:buChar char="•"/>
            </a:pPr>
            <a:r>
              <a:rPr lang="en-US" sz="1200">
                <a:latin typeface="+mn-lt"/>
              </a:rPr>
              <a:t>Decreases infiltration </a:t>
            </a:r>
          </a:p>
          <a:p>
            <a:pPr marL="342900" indent="-342900">
              <a:buFont typeface="Arial" panose="020B0604020202020204" pitchFamily="34" charset="0"/>
              <a:buChar char="•"/>
            </a:pPr>
            <a:r>
              <a:rPr lang="en-US" sz="1200">
                <a:latin typeface="+mn-lt"/>
              </a:rPr>
              <a:t>Increases runoff and risk of ponding</a:t>
            </a:r>
          </a:p>
          <a:p>
            <a:pPr marL="342900" indent="-342900">
              <a:buFont typeface="Arial" panose="020B0604020202020204" pitchFamily="34" charset="0"/>
              <a:buChar char="•"/>
            </a:pPr>
            <a:r>
              <a:rPr lang="en-US" sz="1200">
                <a:latin typeface="+mn-lt"/>
              </a:rPr>
              <a:t>Limits soil air and/or water exchange </a:t>
            </a:r>
          </a:p>
          <a:p>
            <a:pPr marL="342900" indent="-342900">
              <a:buFont typeface="Arial" panose="020B0604020202020204" pitchFamily="34" charset="0"/>
              <a:buChar char="•"/>
            </a:pPr>
            <a:r>
              <a:rPr lang="en-US" sz="1200">
                <a:latin typeface="+mn-lt"/>
              </a:rPr>
              <a:t>Reduced water storage</a:t>
            </a:r>
          </a:p>
          <a:p>
            <a:pPr marL="342900" indent="-342900">
              <a:buFont typeface="Arial" panose="020B0604020202020204" pitchFamily="34" charset="0"/>
              <a:buChar char="•"/>
            </a:pPr>
            <a:r>
              <a:rPr lang="en-US" sz="1200">
                <a:latin typeface="+mn-lt"/>
              </a:rPr>
              <a:t>Causes denitrification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Surface Crusting </a:t>
            </a:r>
            <a:r>
              <a:rPr lang="en-US" sz="1200" kern="1200">
                <a:solidFill>
                  <a:schemeClr val="tx1"/>
                </a:solidFill>
                <a:effectLst/>
                <a:latin typeface="+mn-lt"/>
                <a:ea typeface="+mn-ea"/>
                <a:cs typeface="+mn-cs"/>
              </a:rPr>
              <a:t>Crusts form after rain or irrigation on soils with poor aggregation. They can reduce infiltration, and plant emergence, and increase runoff. Crusts may also be prevalent from salinity.</a:t>
            </a:r>
          </a:p>
        </p:txBody>
      </p:sp>
      <p:sp>
        <p:nvSpPr>
          <p:cNvPr id="4" name="Slide Number Placeholder 3"/>
          <p:cNvSpPr>
            <a:spLocks noGrp="1"/>
          </p:cNvSpPr>
          <p:nvPr>
            <p:ph type="sldNum" sz="quarter" idx="5"/>
          </p:nvPr>
        </p:nvSpPr>
        <p:spPr/>
        <p:txBody>
          <a:bodyPr/>
          <a:lstStyle/>
          <a:p>
            <a:fld id="{D8BD3564-BA70-487D-809A-030C0B32E9FE}" type="slidenum">
              <a:rPr lang="en-US" smtClean="0"/>
              <a:t>15</a:t>
            </a:fld>
            <a:endParaRPr lang="en-US"/>
          </a:p>
        </p:txBody>
      </p:sp>
    </p:spTree>
    <p:extLst>
      <p:ext uri="{BB962C8B-B14F-4D97-AF65-F5344CB8AC3E}">
        <p14:creationId xmlns:p14="http://schemas.microsoft.com/office/powerpoint/2010/main" val="2487452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a:latin typeface="+mn-lt"/>
              </a:rPr>
              <a:t>Importance:</a:t>
            </a:r>
          </a:p>
          <a:p>
            <a:pPr marL="342900" indent="-342900">
              <a:buFont typeface="Arial" panose="020B0604020202020204" pitchFamily="34" charset="0"/>
              <a:buChar char="•"/>
            </a:pPr>
            <a:r>
              <a:rPr lang="en-US" sz="1200">
                <a:latin typeface="+mn-lt"/>
              </a:rPr>
              <a:t>Causes denitrification</a:t>
            </a:r>
          </a:p>
          <a:p>
            <a:pPr marL="342900" indent="-342900">
              <a:buFont typeface="Arial" panose="020B0604020202020204" pitchFamily="34" charset="0"/>
              <a:buChar char="•"/>
            </a:pPr>
            <a:r>
              <a:rPr lang="en-US" sz="1200">
                <a:latin typeface="+mn-lt"/>
              </a:rPr>
              <a:t>Delays planting or harvest</a:t>
            </a:r>
          </a:p>
          <a:p>
            <a:pPr marL="342900" indent="-342900">
              <a:buFont typeface="Arial" panose="020B0604020202020204" pitchFamily="34" charset="0"/>
              <a:buChar char="•"/>
            </a:pPr>
            <a:r>
              <a:rPr lang="en-US" sz="1200">
                <a:latin typeface="+mn-lt"/>
              </a:rPr>
              <a:t>Limits soil air exchange </a:t>
            </a:r>
          </a:p>
          <a:p>
            <a:pPr marL="342900" indent="-342900">
              <a:buFont typeface="Arial" panose="020B0604020202020204" pitchFamily="34" charset="0"/>
              <a:buChar char="•"/>
            </a:pPr>
            <a:r>
              <a:rPr lang="en-US" sz="1200">
                <a:latin typeface="+mn-lt"/>
              </a:rPr>
              <a:t>Increases transport of contaminants to tile or ground water through preferential flow.</a:t>
            </a:r>
          </a:p>
          <a:p>
            <a:pPr marL="0" indent="0">
              <a:buFont typeface="Arial" panose="020B0604020202020204" pitchFamily="34" charset="0"/>
              <a:buNone/>
            </a:pPr>
            <a:endParaRPr lang="en-US" sz="1200">
              <a:latin typeface="+mn-lt"/>
            </a:endParaRPr>
          </a:p>
          <a:p>
            <a:r>
              <a:rPr lang="en-US"/>
              <a:t>Ponding is often thought to be a sure indicator of compaction; however it is just a likely to be loss of aggregate stability and sometimes both.  Poor infiltration  from poor aggregate stability on the majority of the field usually results in extra runoff water ponding in the lowest parts of the field.</a:t>
            </a:r>
          </a:p>
        </p:txBody>
      </p:sp>
      <p:sp>
        <p:nvSpPr>
          <p:cNvPr id="4" name="Slide Number Placeholder 3"/>
          <p:cNvSpPr>
            <a:spLocks noGrp="1"/>
          </p:cNvSpPr>
          <p:nvPr>
            <p:ph type="sldNum" sz="quarter" idx="5"/>
          </p:nvPr>
        </p:nvSpPr>
        <p:spPr/>
        <p:txBody>
          <a:bodyPr/>
          <a:lstStyle/>
          <a:p>
            <a:fld id="{D8BD3564-BA70-487D-809A-030C0B32E9FE}" type="slidenum">
              <a:rPr lang="en-US" smtClean="0"/>
              <a:t>16</a:t>
            </a:fld>
            <a:endParaRPr lang="en-US"/>
          </a:p>
        </p:txBody>
      </p:sp>
    </p:spTree>
    <p:extLst>
      <p:ext uri="{BB962C8B-B14F-4D97-AF65-F5344CB8AC3E}">
        <p14:creationId xmlns:p14="http://schemas.microsoft.com/office/powerpoint/2010/main" val="358369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one can be </a:t>
            </a:r>
            <a:r>
              <a:rPr lang="en-US" u="sng"/>
              <a:t>misleading</a:t>
            </a:r>
            <a:r>
              <a:rPr lang="en-US"/>
              <a:t> as many cropland and grazed soils may have a dense layer that is detected with a probe or shovel.  It is always best to confirm that it is a resource concern, by checking more than one indicator (e.g.- platy structure).</a:t>
            </a:r>
          </a:p>
        </p:txBody>
      </p:sp>
      <p:sp>
        <p:nvSpPr>
          <p:cNvPr id="4" name="Slide Number Placeholder 3"/>
          <p:cNvSpPr>
            <a:spLocks noGrp="1"/>
          </p:cNvSpPr>
          <p:nvPr>
            <p:ph type="sldNum" sz="quarter" idx="5"/>
          </p:nvPr>
        </p:nvSpPr>
        <p:spPr/>
        <p:txBody>
          <a:bodyPr/>
          <a:lstStyle/>
          <a:p>
            <a:fld id="{D8BD3564-BA70-487D-809A-030C0B32E9FE}" type="slidenum">
              <a:rPr lang="en-US" smtClean="0"/>
              <a:t>16</a:t>
            </a:fld>
            <a:endParaRPr lang="en-US"/>
          </a:p>
        </p:txBody>
      </p:sp>
    </p:spTree>
    <p:extLst>
      <p:ext uri="{BB962C8B-B14F-4D97-AF65-F5344CB8AC3E}">
        <p14:creationId xmlns:p14="http://schemas.microsoft.com/office/powerpoint/2010/main" val="19589771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latin typeface="+mn-lt"/>
              </a:rPr>
              <a:t>Importance: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latin typeface="+mn-lt"/>
              </a:rPr>
              <a:t>Improves soil air and water exchange (pore space) and water storage</a:t>
            </a:r>
          </a:p>
          <a:p>
            <a:pPr marL="342900" indent="-342900">
              <a:buFont typeface="Arial" panose="020B0604020202020204" pitchFamily="34" charset="0"/>
              <a:buChar char="•"/>
            </a:pPr>
            <a:r>
              <a:rPr lang="en-US" sz="1200" b="0" i="0" u="none" strike="noStrike" baseline="0">
                <a:solidFill>
                  <a:srgbClr val="000000"/>
                </a:solidFill>
                <a:latin typeface="+mn-lt"/>
              </a:rPr>
              <a:t>Resists erosive forces of wind &amp; water</a:t>
            </a:r>
          </a:p>
          <a:p>
            <a:pPr marL="342900" indent="-342900">
              <a:buFont typeface="Arial" panose="020B0604020202020204" pitchFamily="34" charset="0"/>
              <a:buChar char="•"/>
            </a:pPr>
            <a:r>
              <a:rPr lang="en-US" sz="1200">
                <a:latin typeface="+mn-lt"/>
              </a:rPr>
              <a:t>Decreases risk of ponding and runoff; increases infiltration</a:t>
            </a:r>
          </a:p>
          <a:p>
            <a:pPr marL="342900" indent="-342900">
              <a:buFont typeface="Arial" panose="020B0604020202020204" pitchFamily="34" charset="0"/>
              <a:buChar char="•"/>
            </a:pPr>
            <a:r>
              <a:rPr lang="en-US" sz="1200" b="0" i="0" u="none" strike="noStrike" baseline="0">
                <a:solidFill>
                  <a:srgbClr val="000000"/>
                </a:solidFill>
                <a:latin typeface="+mn-lt"/>
              </a:rPr>
              <a:t>Increases microbial habitat, activity, and nutrient cycling</a:t>
            </a:r>
          </a:p>
          <a:p>
            <a:r>
              <a:rPr lang="en-US"/>
              <a:t>For some of the </a:t>
            </a:r>
            <a:r>
              <a:rPr lang="en-US" err="1"/>
              <a:t>Mollisols</a:t>
            </a:r>
            <a:r>
              <a:rPr lang="en-US"/>
              <a:t> or dark prairie soils smaller aggregates may break off in the slake test, but as long as they don’t break into individual soil particles (sand, silt and clay) and cloud up the water, then the aggregates are still stable.</a:t>
            </a:r>
          </a:p>
        </p:txBody>
      </p:sp>
      <p:sp>
        <p:nvSpPr>
          <p:cNvPr id="4" name="Slide Number Placeholder 3"/>
          <p:cNvSpPr>
            <a:spLocks noGrp="1"/>
          </p:cNvSpPr>
          <p:nvPr>
            <p:ph type="sldNum" sz="quarter" idx="5"/>
          </p:nvPr>
        </p:nvSpPr>
        <p:spPr/>
        <p:txBody>
          <a:bodyPr/>
          <a:lstStyle/>
          <a:p>
            <a:fld id="{D8BD3564-BA70-487D-809A-030C0B32E9FE}" type="slidenum">
              <a:rPr lang="en-US" smtClean="0"/>
              <a:t>17</a:t>
            </a:fld>
            <a:endParaRPr lang="en-US"/>
          </a:p>
        </p:txBody>
      </p:sp>
    </p:spTree>
    <p:extLst>
      <p:ext uri="{BB962C8B-B14F-4D97-AF65-F5344CB8AC3E}">
        <p14:creationId xmlns:p14="http://schemas.microsoft.com/office/powerpoint/2010/main" val="2331094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Granular is preferred, but don’t confuse this with just freshly worked ground.  True granular soil aggregates are still water and wind stable (as above).  Platy structure is generally caused by excessive weight or traffic.</a:t>
            </a:r>
          </a:p>
        </p:txBody>
      </p:sp>
      <p:sp>
        <p:nvSpPr>
          <p:cNvPr id="4" name="Slide Number Placeholder 3"/>
          <p:cNvSpPr>
            <a:spLocks noGrp="1"/>
          </p:cNvSpPr>
          <p:nvPr>
            <p:ph type="sldNum" sz="quarter" idx="5"/>
          </p:nvPr>
        </p:nvSpPr>
        <p:spPr/>
        <p:txBody>
          <a:bodyPr/>
          <a:lstStyle/>
          <a:p>
            <a:fld id="{D8BD3564-BA70-487D-809A-030C0B32E9FE}" type="slidenum">
              <a:rPr lang="en-US" smtClean="0"/>
              <a:t>18</a:t>
            </a:fld>
            <a:endParaRPr lang="en-US"/>
          </a:p>
        </p:txBody>
      </p:sp>
    </p:spTree>
    <p:extLst>
      <p:ext uri="{BB962C8B-B14F-4D97-AF65-F5344CB8AC3E}">
        <p14:creationId xmlns:p14="http://schemas.microsoft.com/office/powerpoint/2010/main" val="39525422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Color can be difficult to evaluate unless there is a native or long-term undisturbed site close by. Generally if the surface is lighter than what is described in the soil survey or the surface is lighter that the horizon below then resource concerns are likely.</a:t>
            </a:r>
          </a:p>
        </p:txBody>
      </p:sp>
      <p:sp>
        <p:nvSpPr>
          <p:cNvPr id="4" name="Slide Number Placeholder 3"/>
          <p:cNvSpPr>
            <a:spLocks noGrp="1"/>
          </p:cNvSpPr>
          <p:nvPr>
            <p:ph type="sldNum" sz="quarter" idx="5"/>
          </p:nvPr>
        </p:nvSpPr>
        <p:spPr/>
        <p:txBody>
          <a:bodyPr/>
          <a:lstStyle/>
          <a:p>
            <a:fld id="{D8BD3564-BA70-487D-809A-030C0B32E9FE}" type="slidenum">
              <a:rPr lang="en-US" smtClean="0"/>
              <a:t>19</a:t>
            </a:fld>
            <a:endParaRPr lang="en-US"/>
          </a:p>
        </p:txBody>
      </p:sp>
    </p:spTree>
    <p:extLst>
      <p:ext uri="{BB962C8B-B14F-4D97-AF65-F5344CB8AC3E}">
        <p14:creationId xmlns:p14="http://schemas.microsoft.com/office/powerpoint/2010/main" val="20434426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u="none" strike="noStrike" baseline="0"/>
              <a:t>Importance:</a:t>
            </a:r>
          </a:p>
          <a:p>
            <a:pPr marL="342900" indent="-342900">
              <a:buFont typeface="Arial" panose="020B0604020202020204" pitchFamily="34" charset="0"/>
              <a:buChar char="•"/>
            </a:pPr>
            <a:r>
              <a:rPr lang="en-US" sz="1200" u="none" strike="noStrike" baseline="0"/>
              <a:t>Release exudates to stimulate microbes and form aggregates and soil organic matter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err="1">
                <a:effectLst/>
                <a:latin typeface="+mn-lt"/>
                <a:ea typeface="Calibri" panose="020F0502020204030204" pitchFamily="34" charset="0"/>
                <a:cs typeface="Times New Roman" panose="02020603050405020304" pitchFamily="18" charset="0"/>
              </a:rPr>
              <a:t>Biopores</a:t>
            </a:r>
            <a:r>
              <a:rPr lang="en-US" sz="1200">
                <a:effectLst/>
                <a:latin typeface="+mn-lt"/>
                <a:ea typeface="Calibri" panose="020F0502020204030204" pitchFamily="34" charset="0"/>
                <a:cs typeface="Times New Roman" panose="02020603050405020304" pitchFamily="18" charset="0"/>
              </a:rPr>
              <a:t> are channels that remain from season to season and are often areas of organic carbon concentration, plant nutrients, and biological activity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a:solidFill>
                  <a:schemeClr val="dk1"/>
                </a:solidFill>
                <a:effectLst/>
                <a:latin typeface="+mn-lt"/>
                <a:ea typeface="+mn-ea"/>
                <a:cs typeface="Times New Roman" panose="02020603050405020304" pitchFamily="18" charset="0"/>
              </a:rPr>
              <a:t>Increases aeration, infiltration, drainage, and water storage and availability</a:t>
            </a:r>
            <a:endParaRPr lang="en-US" sz="2800" b="0" i="0" u="none" strike="noStrike" kern="1200" baseline="0">
              <a:solidFill>
                <a:schemeClr val="dk1"/>
              </a:solidFill>
              <a:latin typeface="+mn-lt"/>
              <a:ea typeface="+mn-ea"/>
              <a:cs typeface="+mn-cs"/>
            </a:endParaRPr>
          </a:p>
        </p:txBody>
      </p:sp>
      <p:sp>
        <p:nvSpPr>
          <p:cNvPr id="4" name="Slide Number Placeholder 3"/>
          <p:cNvSpPr>
            <a:spLocks noGrp="1"/>
          </p:cNvSpPr>
          <p:nvPr>
            <p:ph type="sldNum" sz="quarter" idx="5"/>
          </p:nvPr>
        </p:nvSpPr>
        <p:spPr/>
        <p:txBody>
          <a:bodyPr/>
          <a:lstStyle/>
          <a:p>
            <a:fld id="{D8BD3564-BA70-487D-809A-030C0B32E9FE}" type="slidenum">
              <a:rPr lang="en-US" smtClean="0"/>
              <a:t>20</a:t>
            </a:fld>
            <a:endParaRPr lang="en-US"/>
          </a:p>
        </p:txBody>
      </p:sp>
    </p:spTree>
    <p:extLst>
      <p:ext uri="{BB962C8B-B14F-4D97-AF65-F5344CB8AC3E}">
        <p14:creationId xmlns:p14="http://schemas.microsoft.com/office/powerpoint/2010/main" val="2001312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u="none" strike="noStrike" baseline="0"/>
              <a:t>Importance:</a:t>
            </a:r>
          </a:p>
          <a:p>
            <a:pPr marL="342900" indent="-342900">
              <a:buFont typeface="Arial" panose="020B0604020202020204" pitchFamily="34" charset="0"/>
              <a:buChar char="•"/>
            </a:pPr>
            <a:r>
              <a:rPr lang="en-US" sz="1200" u="none" strike="noStrike" baseline="0"/>
              <a:t>Diverse population supports numerous ecosystem functions</a:t>
            </a:r>
          </a:p>
          <a:p>
            <a:pPr marL="342900" indent="-342900">
              <a:buFont typeface="Arial" panose="020B0604020202020204" pitchFamily="34" charset="0"/>
              <a:buChar char="•"/>
            </a:pPr>
            <a:r>
              <a:rPr lang="en-US" sz="1200" b="0" i="0" u="none" strike="noStrike" baseline="0">
                <a:solidFill>
                  <a:srgbClr val="000000"/>
                </a:solidFill>
                <a:latin typeface="+mn-lt"/>
              </a:rPr>
              <a:t>Involved in aggregation and SOM formation</a:t>
            </a:r>
          </a:p>
          <a:p>
            <a:pPr marL="342900" indent="-342900">
              <a:buFont typeface="Arial" panose="020B0604020202020204" pitchFamily="34" charset="0"/>
              <a:buChar char="•"/>
            </a:pPr>
            <a:r>
              <a:rPr lang="en-US" sz="1200" b="0" i="0" u="none" strike="noStrike" baseline="0">
                <a:solidFill>
                  <a:srgbClr val="000000"/>
                </a:solidFill>
                <a:latin typeface="+mn-lt"/>
              </a:rPr>
              <a:t>Nutrient cycling, disease suppression, detoxification</a:t>
            </a:r>
          </a:p>
          <a:p>
            <a:pPr marL="342900" indent="-342900">
              <a:buFont typeface="Arial" panose="020B0604020202020204" pitchFamily="34" charset="0"/>
              <a:buChar char="•"/>
            </a:pPr>
            <a:endParaRPr lang="en-US" sz="1200" b="0" i="0" u="none" strike="noStrike" baseline="0">
              <a:solidFill>
                <a:srgbClr val="000000"/>
              </a:solidFill>
              <a:latin typeface="+mn-lt"/>
            </a:endParaRPr>
          </a:p>
          <a:p>
            <a:pPr marL="342900" indent="-342900">
              <a:buFont typeface="Arial" panose="020B0604020202020204" pitchFamily="34" charset="0"/>
              <a:buChar char="•"/>
            </a:pPr>
            <a:r>
              <a:rPr lang="en-US" sz="1200" b="0" i="0" u="none" strike="noStrike" baseline="0">
                <a:solidFill>
                  <a:srgbClr val="000000"/>
                </a:solidFill>
                <a:latin typeface="+mn-lt"/>
              </a:rPr>
              <a:t>3 types of non invasive or predatory to plant species.</a:t>
            </a:r>
          </a:p>
          <a:p>
            <a:pPr marL="342900" indent="-342900">
              <a:buFont typeface="Arial" panose="020B0604020202020204" pitchFamily="34" charset="0"/>
              <a:buChar char="•"/>
            </a:pPr>
            <a:endParaRPr lang="en-US" sz="1200" b="0" i="0" u="none" strike="noStrike" baseline="0">
              <a:solidFill>
                <a:srgbClr val="000000"/>
              </a:solidFill>
              <a:latin typeface="+mn-lt"/>
            </a:endParaRPr>
          </a:p>
          <a:p>
            <a:pPr marL="0" indent="0">
              <a:buFont typeface="Arial" panose="020B0604020202020204" pitchFamily="34" charset="0"/>
              <a:buNone/>
            </a:pPr>
            <a:r>
              <a:rPr lang="en-US" sz="1200" b="0" i="0" u="none" strike="noStrike" baseline="0">
                <a:solidFill>
                  <a:srgbClr val="000000"/>
                </a:solidFill>
                <a:latin typeface="+mn-lt"/>
              </a:rPr>
              <a:t>A good resource is the Farming with soil life https://www.sare.org/news/new-book-farming-with-soil-life-a-handbook-for-supporting-soil-invertebrates-and-soil-health-on-farms/?highlight=farming+with+soil+life  By Xerces. </a:t>
            </a:r>
          </a:p>
        </p:txBody>
      </p:sp>
      <p:sp>
        <p:nvSpPr>
          <p:cNvPr id="4" name="Slide Number Placeholder 3"/>
          <p:cNvSpPr>
            <a:spLocks noGrp="1"/>
          </p:cNvSpPr>
          <p:nvPr>
            <p:ph type="sldNum" sz="quarter" idx="5"/>
          </p:nvPr>
        </p:nvSpPr>
        <p:spPr/>
        <p:txBody>
          <a:bodyPr/>
          <a:lstStyle/>
          <a:p>
            <a:fld id="{D8BD3564-BA70-487D-809A-030C0B32E9FE}" type="slidenum">
              <a:rPr lang="en-US" smtClean="0"/>
              <a:t>21</a:t>
            </a:fld>
            <a:endParaRPr lang="en-US"/>
          </a:p>
        </p:txBody>
      </p:sp>
    </p:spTree>
    <p:extLst>
      <p:ext uri="{BB962C8B-B14F-4D97-AF65-F5344CB8AC3E}">
        <p14:creationId xmlns:p14="http://schemas.microsoft.com/office/powerpoint/2010/main" val="39290778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529D"/>
                </a:solidFill>
                <a:effectLst/>
                <a:uLnTx/>
                <a:uFillTx/>
                <a:latin typeface="Calibri Light" panose="020F0302020204030204" pitchFamily="34" charset="0"/>
                <a:ea typeface="+mn-ea"/>
                <a:cs typeface="Calibri Light" panose="020F0302020204030204" pitchFamily="34" charset="0"/>
              </a:rPr>
              <a:t>Web Soil Survey does have soil health interpretations.  If your planner is looking for information on a field they can develop maps of suitability's and limitations for a producer or for their casefile.  You can look up soil organism habitat, soil organic matter depletion, biochar, aggerate stability for example.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529D"/>
              </a:solidFill>
              <a:effectLst/>
              <a:uLnTx/>
              <a:uFillTx/>
              <a:latin typeface="Calibri Light" panose="020F0302020204030204" pitchFamily="34" charset="0"/>
              <a:ea typeface="+mn-ea"/>
              <a:cs typeface="Calibri Light" panose="020F030202020403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529D"/>
              </a:solidFill>
              <a:effectLst/>
              <a:uLnTx/>
              <a:uFillTx/>
              <a:latin typeface="Calibri Light" panose="020F0302020204030204" pitchFamily="34" charset="0"/>
              <a:ea typeface="+mn-ea"/>
              <a:cs typeface="Calibri Light" panose="020F030202020403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529D"/>
                </a:solidFill>
                <a:effectLst/>
                <a:uLnTx/>
                <a:uFillTx/>
                <a:latin typeface="Calibri Light" panose="020F0302020204030204" pitchFamily="34" charset="0"/>
                <a:ea typeface="+mn-ea"/>
                <a:cs typeface="Calibri Light" panose="020F0302020204030204" pitchFamily="34" charset="0"/>
              </a:rPr>
              <a:t>Inherent properties:  properties that occur naturally and cannot be impacted/changed by management (e.g., texture, parent material, etc.)</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00529D"/>
              </a:solidFill>
              <a:effectLst/>
              <a:uLnTx/>
              <a:uFillTx/>
              <a:latin typeface="Calibri Light" panose="020F0302020204030204" pitchFamily="34" charset="0"/>
              <a:ea typeface="+mn-ea"/>
              <a:cs typeface="Calibri Light" panose="020F030202020403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529D"/>
                </a:solidFill>
                <a:effectLst/>
                <a:uLnTx/>
                <a:uFillTx/>
                <a:latin typeface="Calibri Light" panose="020F0302020204030204" pitchFamily="34" charset="0"/>
                <a:ea typeface="+mn-ea"/>
                <a:cs typeface="Calibri Light" panose="020F0302020204030204" pitchFamily="34" charset="0"/>
              </a:rPr>
              <a:t>Dynamic properties:  soil properties that can be influenced/changed as a result of management (e.g., structure, color, pH, organic matter, biological community structure/composition, etc.)</a:t>
            </a:r>
          </a:p>
          <a:p>
            <a:endParaRPr lang="en-US" dirty="0"/>
          </a:p>
        </p:txBody>
      </p:sp>
      <p:sp>
        <p:nvSpPr>
          <p:cNvPr id="4" name="Slide Number Placeholder 3"/>
          <p:cNvSpPr>
            <a:spLocks noGrp="1"/>
          </p:cNvSpPr>
          <p:nvPr>
            <p:ph type="sldNum" sz="quarter" idx="5"/>
          </p:nvPr>
        </p:nvSpPr>
        <p:spPr/>
        <p:txBody>
          <a:bodyPr/>
          <a:lstStyle/>
          <a:p>
            <a:fld id="{D8BD3564-BA70-487D-809A-030C0B32E9FE}" type="slidenum">
              <a:rPr lang="en-US" smtClean="0"/>
              <a:t>28</a:t>
            </a:fld>
            <a:endParaRPr lang="en-US"/>
          </a:p>
        </p:txBody>
      </p:sp>
    </p:spTree>
    <p:extLst>
      <p:ext uri="{BB962C8B-B14F-4D97-AF65-F5344CB8AC3E}">
        <p14:creationId xmlns:p14="http://schemas.microsoft.com/office/powerpoint/2010/main" val="38632598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cs typeface="Calibri"/>
              </a:rPr>
              <a:t>We have a supplemental guidance document available</a:t>
            </a:r>
          </a:p>
          <a:p>
            <a:pPr marL="171450" indent="-171450">
              <a:buFontTx/>
              <a:buChar char="-"/>
            </a:pPr>
            <a:r>
              <a:rPr lang="en-US">
                <a:cs typeface="Calibri"/>
              </a:rPr>
              <a:t>This can be made available to FO staff or be used by State Specialists who are developing state guidelines for CART</a:t>
            </a:r>
          </a:p>
        </p:txBody>
      </p:sp>
      <p:sp>
        <p:nvSpPr>
          <p:cNvPr id="4" name="Slide Number Placeholder 3"/>
          <p:cNvSpPr>
            <a:spLocks noGrp="1"/>
          </p:cNvSpPr>
          <p:nvPr>
            <p:ph type="sldNum" sz="quarter" idx="5"/>
          </p:nvPr>
        </p:nvSpPr>
        <p:spPr/>
        <p:txBody>
          <a:bodyPr/>
          <a:lstStyle/>
          <a:p>
            <a:fld id="{D8BD3564-BA70-487D-809A-030C0B32E9FE}" type="slidenum">
              <a:rPr lang="en-US" smtClean="0"/>
              <a:t>29</a:t>
            </a:fld>
            <a:endParaRPr lang="en-US"/>
          </a:p>
        </p:txBody>
      </p:sp>
    </p:spTree>
    <p:extLst>
      <p:ext uri="{BB962C8B-B14F-4D97-AF65-F5344CB8AC3E}">
        <p14:creationId xmlns:p14="http://schemas.microsoft.com/office/powerpoint/2010/main" val="12149067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From the IFSHA you will take your Yes results and no results and select the appropriate option from the dropdown.  </a:t>
            </a:r>
          </a:p>
        </p:txBody>
      </p:sp>
      <p:sp>
        <p:nvSpPr>
          <p:cNvPr id="4" name="Slide Number Placeholder 3"/>
          <p:cNvSpPr>
            <a:spLocks noGrp="1"/>
          </p:cNvSpPr>
          <p:nvPr>
            <p:ph type="sldNum" sz="quarter" idx="5"/>
          </p:nvPr>
        </p:nvSpPr>
        <p:spPr/>
        <p:txBody>
          <a:bodyPr/>
          <a:lstStyle/>
          <a:p>
            <a:fld id="{D8BD3564-BA70-487D-809A-030C0B32E9FE}" type="slidenum">
              <a:rPr lang="en-US" smtClean="0"/>
              <a:t>30</a:t>
            </a:fld>
            <a:endParaRPr lang="en-US"/>
          </a:p>
        </p:txBody>
      </p:sp>
    </p:spTree>
    <p:extLst>
      <p:ext uri="{BB962C8B-B14F-4D97-AF65-F5344CB8AC3E}">
        <p14:creationId xmlns:p14="http://schemas.microsoft.com/office/powerpoint/2010/main" val="39860357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the yes and no’s do is gives you the answer to whether you have a RC or not and also provides the Cart Assessment level that comes from the number of yes responses you have on the infield soil health assessment.  </a:t>
            </a:r>
          </a:p>
        </p:txBody>
      </p:sp>
      <p:sp>
        <p:nvSpPr>
          <p:cNvPr id="4" name="Slide Number Placeholder 3"/>
          <p:cNvSpPr>
            <a:spLocks noGrp="1"/>
          </p:cNvSpPr>
          <p:nvPr>
            <p:ph type="sldNum" sz="quarter" idx="5"/>
          </p:nvPr>
        </p:nvSpPr>
        <p:spPr/>
        <p:txBody>
          <a:bodyPr/>
          <a:lstStyle/>
          <a:p>
            <a:fld id="{D8BD3564-BA70-487D-809A-030C0B32E9FE}" type="slidenum">
              <a:rPr lang="en-US" smtClean="0"/>
              <a:t>31</a:t>
            </a:fld>
            <a:endParaRPr lang="en-US"/>
          </a:p>
        </p:txBody>
      </p:sp>
    </p:spTree>
    <p:extLst>
      <p:ext uri="{BB962C8B-B14F-4D97-AF65-F5344CB8AC3E}">
        <p14:creationId xmlns:p14="http://schemas.microsoft.com/office/powerpoint/2010/main" val="30195992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Fill out an </a:t>
            </a:r>
            <a:r>
              <a:rPr lang="en-US" err="1"/>
              <a:t>iFsha</a:t>
            </a:r>
            <a:r>
              <a:rPr lang="en-US"/>
              <a:t> from a field you know of or just make it up and bring in your CART Expert/planner.  Who can take the infield and go through and document</a:t>
            </a:r>
          </a:p>
        </p:txBody>
      </p:sp>
      <p:sp>
        <p:nvSpPr>
          <p:cNvPr id="4" name="Slide Number Placeholder 3"/>
          <p:cNvSpPr>
            <a:spLocks noGrp="1"/>
          </p:cNvSpPr>
          <p:nvPr>
            <p:ph type="sldNum" sz="quarter" idx="5"/>
          </p:nvPr>
        </p:nvSpPr>
        <p:spPr/>
        <p:txBody>
          <a:bodyPr/>
          <a:lstStyle/>
          <a:p>
            <a:fld id="{D8BD3564-BA70-487D-809A-030C0B32E9FE}" type="slidenum">
              <a:rPr lang="en-US" smtClean="0"/>
              <a:t>32</a:t>
            </a:fld>
            <a:endParaRPr lang="en-US"/>
          </a:p>
        </p:txBody>
      </p:sp>
    </p:spTree>
    <p:extLst>
      <p:ext uri="{BB962C8B-B14F-4D97-AF65-F5344CB8AC3E}">
        <p14:creationId xmlns:p14="http://schemas.microsoft.com/office/powerpoint/2010/main" val="10582568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Here is where after the planner designated the RC and a Web service report will determine the level. High Level will exceed threshold without any additional practices needed. On the web services after indicating it could be an RC.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 IN the next three RC’s is where the IFSHA is required to meet the level.  In Table 36 you need to answer yes to a set number of indicators.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Other practices may be required to meet the level below generally,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None= 2 or less indicators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Low=3 Indicators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Med= 4 Indicators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High= 5 or more Indicators</a:t>
            </a:r>
          </a:p>
          <a:p>
            <a:endParaRPr lang="en-US">
              <a:cs typeface="Calibri"/>
            </a:endParaRPr>
          </a:p>
        </p:txBody>
      </p:sp>
      <p:sp>
        <p:nvSpPr>
          <p:cNvPr id="4" name="Slide Number Placeholder 3"/>
          <p:cNvSpPr>
            <a:spLocks noGrp="1"/>
          </p:cNvSpPr>
          <p:nvPr>
            <p:ph type="sldNum" sz="quarter" idx="5"/>
          </p:nvPr>
        </p:nvSpPr>
        <p:spPr/>
        <p:txBody>
          <a:bodyPr/>
          <a:lstStyle/>
          <a:p>
            <a:fld id="{D8BD3564-BA70-487D-809A-030C0B32E9FE}" type="slidenum">
              <a:rPr lang="en-US" smtClean="0"/>
              <a:t>34</a:t>
            </a:fld>
            <a:endParaRPr lang="en-US"/>
          </a:p>
        </p:txBody>
      </p:sp>
    </p:spTree>
    <p:extLst>
      <p:ext uri="{BB962C8B-B14F-4D97-AF65-F5344CB8AC3E}">
        <p14:creationId xmlns:p14="http://schemas.microsoft.com/office/powerpoint/2010/main" val="26764413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High Level will exceed threshold without any additional practices needed. On the web services after indicating it could be an RC.  </a:t>
            </a:r>
          </a:p>
          <a:p>
            <a:r>
              <a:rPr lang="en-US">
                <a:cs typeface="Calibri"/>
              </a:rPr>
              <a:t>In table 43 the planner after designating this as an RC will utilize the IFSHA, if you answer yes to the following indicators.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None= 1 or less indicators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Low=2-3 Indicators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Med= 3-4 Indicators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High= 4 or more Indicators- INCLUDING Water stable Aggregates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r>
              <a:rPr lang="en-US">
                <a:cs typeface="Calibri"/>
              </a:rPr>
              <a:t> </a:t>
            </a:r>
          </a:p>
        </p:txBody>
      </p:sp>
      <p:sp>
        <p:nvSpPr>
          <p:cNvPr id="4" name="Slide Number Placeholder 3"/>
          <p:cNvSpPr>
            <a:spLocks noGrp="1"/>
          </p:cNvSpPr>
          <p:nvPr>
            <p:ph type="sldNum" sz="quarter" idx="5"/>
          </p:nvPr>
        </p:nvSpPr>
        <p:spPr/>
        <p:txBody>
          <a:bodyPr/>
          <a:lstStyle/>
          <a:p>
            <a:fld id="{D8BD3564-BA70-487D-809A-030C0B32E9FE}" type="slidenum">
              <a:rPr lang="en-US" smtClean="0"/>
              <a:t>35</a:t>
            </a:fld>
            <a:endParaRPr lang="en-US"/>
          </a:p>
        </p:txBody>
      </p:sp>
    </p:spTree>
    <p:extLst>
      <p:ext uri="{BB962C8B-B14F-4D97-AF65-F5344CB8AC3E}">
        <p14:creationId xmlns:p14="http://schemas.microsoft.com/office/powerpoint/2010/main" val="17231517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High Level will exceed threshold without any additional practices needed. On the web services after indicating it could be an RC.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None= 0 indicators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Low=1-2 Indicators- and NO to Water stable aggregates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Med= 2 or more Indicators- INCLUDING Water stable Aggregates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High= 3 or more Indicators- INCLUDING Water stable Aggregates</a:t>
            </a:r>
          </a:p>
          <a:p>
            <a:r>
              <a:rPr lang="en-US">
                <a:cs typeface="Calibri"/>
              </a:rPr>
              <a:t> </a:t>
            </a:r>
          </a:p>
          <a:p>
            <a:endParaRPr lang="en-US">
              <a:cs typeface="Calibri"/>
            </a:endParaRPr>
          </a:p>
        </p:txBody>
      </p:sp>
      <p:sp>
        <p:nvSpPr>
          <p:cNvPr id="4" name="Slide Number Placeholder 3"/>
          <p:cNvSpPr>
            <a:spLocks noGrp="1"/>
          </p:cNvSpPr>
          <p:nvPr>
            <p:ph type="sldNum" sz="quarter" idx="5"/>
          </p:nvPr>
        </p:nvSpPr>
        <p:spPr/>
        <p:txBody>
          <a:bodyPr/>
          <a:lstStyle/>
          <a:p>
            <a:fld id="{D8BD3564-BA70-487D-809A-030C0B32E9FE}" type="slidenum">
              <a:rPr lang="en-US" smtClean="0"/>
              <a:t>36</a:t>
            </a:fld>
            <a:endParaRPr lang="en-US"/>
          </a:p>
        </p:txBody>
      </p:sp>
    </p:spTree>
    <p:extLst>
      <p:ext uri="{BB962C8B-B14F-4D97-AF65-F5344CB8AC3E}">
        <p14:creationId xmlns:p14="http://schemas.microsoft.com/office/powerpoint/2010/main" val="29769428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Initially web services will determine if you meet the threshold or not given the soil on the field after you make a designation of a potential RC.  Then you must document existing practices,  CART will let you know if you need more practices to meet the threshold  in this case </a:t>
            </a:r>
          </a:p>
          <a:p>
            <a:r>
              <a:rPr lang="en-US">
                <a:cs typeface="Calibri"/>
              </a:rPr>
              <a:t>Answer Compaction is NOT significant will exceed threshold without any additional practices needed.</a:t>
            </a:r>
          </a:p>
        </p:txBody>
      </p:sp>
      <p:sp>
        <p:nvSpPr>
          <p:cNvPr id="4" name="Slide Number Placeholder 3"/>
          <p:cNvSpPr>
            <a:spLocks noGrp="1"/>
          </p:cNvSpPr>
          <p:nvPr>
            <p:ph type="sldNum" sz="quarter" idx="5"/>
          </p:nvPr>
        </p:nvSpPr>
        <p:spPr/>
        <p:txBody>
          <a:bodyPr/>
          <a:lstStyle/>
          <a:p>
            <a:fld id="{D8BD3564-BA70-487D-809A-030C0B32E9FE}" type="slidenum">
              <a:rPr lang="en-US" smtClean="0"/>
              <a:t>37</a:t>
            </a:fld>
            <a:endParaRPr lang="en-US"/>
          </a:p>
        </p:txBody>
      </p:sp>
    </p:spTree>
    <p:extLst>
      <p:ext uri="{BB962C8B-B14F-4D97-AF65-F5344CB8AC3E}">
        <p14:creationId xmlns:p14="http://schemas.microsoft.com/office/powerpoint/2010/main" val="37038707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practice narrative points were set up to help the planner over come threshold levels by adopting a soil health management systems.  So in this example the threshold level was 51.  With existing practices they may not meet the level of 51 but a system using 328, 329, 340 and 590 will achieve 60 points which would put you over the threshold limit.  </a:t>
            </a:r>
          </a:p>
        </p:txBody>
      </p:sp>
      <p:sp>
        <p:nvSpPr>
          <p:cNvPr id="4" name="Slide Number Placeholder 3"/>
          <p:cNvSpPr>
            <a:spLocks noGrp="1"/>
          </p:cNvSpPr>
          <p:nvPr>
            <p:ph type="sldNum" sz="quarter" idx="5"/>
          </p:nvPr>
        </p:nvSpPr>
        <p:spPr/>
        <p:txBody>
          <a:bodyPr/>
          <a:lstStyle/>
          <a:p>
            <a:fld id="{D8BD3564-BA70-487D-809A-030C0B32E9FE}" type="slidenum">
              <a:rPr lang="en-US" smtClean="0"/>
              <a:t>38</a:t>
            </a:fld>
            <a:endParaRPr lang="en-US"/>
          </a:p>
        </p:txBody>
      </p:sp>
    </p:spTree>
    <p:extLst>
      <p:ext uri="{BB962C8B-B14F-4D97-AF65-F5344CB8AC3E}">
        <p14:creationId xmlns:p14="http://schemas.microsoft.com/office/powerpoint/2010/main" val="993060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some discrepancies in the tool in the hover text. Some of the indicators have been combined in the hover text.  If you ignore that text you can select the correct number of questions that you answered yes to on page one and answer the tool appropriately.  If you count the indicators in the hover text they are incorrect as is the CART assessment questions report tool that was sent out as a guide to the states from the CART training team and therefore has resulted in many overrides if the planner has paid attention to the question.  In some states that CART </a:t>
            </a:r>
            <a:r>
              <a:rPr lang="en-US" err="1"/>
              <a:t>assement</a:t>
            </a:r>
            <a:r>
              <a:rPr lang="en-US"/>
              <a:t> question tool  is being used for QAR purposes so be careful and document in the casefile what you did and why on your IFSHA </a:t>
            </a:r>
          </a:p>
        </p:txBody>
      </p:sp>
      <p:sp>
        <p:nvSpPr>
          <p:cNvPr id="4" name="Slide Number Placeholder 3"/>
          <p:cNvSpPr>
            <a:spLocks noGrp="1"/>
          </p:cNvSpPr>
          <p:nvPr>
            <p:ph type="sldNum" sz="quarter" idx="5"/>
          </p:nvPr>
        </p:nvSpPr>
        <p:spPr/>
        <p:txBody>
          <a:bodyPr/>
          <a:lstStyle/>
          <a:p>
            <a:fld id="{D8BD3564-BA70-487D-809A-030C0B32E9FE}" type="slidenum">
              <a:rPr lang="en-US" smtClean="0"/>
              <a:t>39</a:t>
            </a:fld>
            <a:endParaRPr lang="en-US"/>
          </a:p>
        </p:txBody>
      </p:sp>
    </p:spTree>
    <p:extLst>
      <p:ext uri="{BB962C8B-B14F-4D97-AF65-F5344CB8AC3E}">
        <p14:creationId xmlns:p14="http://schemas.microsoft.com/office/powerpoint/2010/main" val="18547941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Survey 123 is a free application that can be downloaded to your GOV or personal smart phone.  You can do the same thing you did on the IFSHA worksheet as you do here.  This app will allow you to geo reference where you did the IFHSA, you can take photos, you can post photos and save it.  IT will also tell you if you have a resource concern and what threshold level or row on table 36,43 and 48 from the CART instructions that are given to each state.  There is also Land PKS which requires a phone connection to work and does everything but the CART options that you find on the IFSHA.</a:t>
            </a:r>
          </a:p>
        </p:txBody>
      </p:sp>
      <p:sp>
        <p:nvSpPr>
          <p:cNvPr id="4" name="Slide Number Placeholder 3"/>
          <p:cNvSpPr>
            <a:spLocks noGrp="1"/>
          </p:cNvSpPr>
          <p:nvPr>
            <p:ph type="sldNum" sz="quarter" idx="5"/>
          </p:nvPr>
        </p:nvSpPr>
        <p:spPr/>
        <p:txBody>
          <a:bodyPr/>
          <a:lstStyle/>
          <a:p>
            <a:fld id="{D8BD3564-BA70-487D-809A-030C0B32E9FE}" type="slidenum">
              <a:rPr lang="en-US" smtClean="0"/>
              <a:t>40</a:t>
            </a:fld>
            <a:endParaRPr lang="en-US"/>
          </a:p>
        </p:txBody>
      </p:sp>
    </p:spTree>
    <p:extLst>
      <p:ext uri="{BB962C8B-B14F-4D97-AF65-F5344CB8AC3E}">
        <p14:creationId xmlns:p14="http://schemas.microsoft.com/office/powerpoint/2010/main" val="6776683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[Picture can be changed to a more local representation] As with other resource concerns, it is impossible to be at every field right after planning so the planner’s professional judgement with information from farmer input on management will be needed.</a:t>
            </a:r>
          </a:p>
        </p:txBody>
      </p:sp>
      <p:sp>
        <p:nvSpPr>
          <p:cNvPr id="4" name="Slide Number Placeholder 3"/>
          <p:cNvSpPr>
            <a:spLocks noGrp="1"/>
          </p:cNvSpPr>
          <p:nvPr>
            <p:ph type="sldNum" sz="quarter" idx="5"/>
          </p:nvPr>
        </p:nvSpPr>
        <p:spPr/>
        <p:txBody>
          <a:bodyPr/>
          <a:lstStyle/>
          <a:p>
            <a:fld id="{D8BD3564-BA70-487D-809A-030C0B32E9FE}" type="slidenum">
              <a:rPr lang="en-US" smtClean="0"/>
              <a:t>43</a:t>
            </a:fld>
            <a:endParaRPr lang="en-US"/>
          </a:p>
        </p:txBody>
      </p:sp>
    </p:spTree>
    <p:extLst>
      <p:ext uri="{BB962C8B-B14F-4D97-AF65-F5344CB8AC3E}">
        <p14:creationId xmlns:p14="http://schemas.microsoft.com/office/powerpoint/2010/main" val="22131612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[Picture can be changed to a more local representation] </a:t>
            </a:r>
            <a:r>
              <a:rPr lang="en-US" sz="1200">
                <a:effectLst/>
                <a:latin typeface="+mn-lt"/>
                <a:ea typeface="+mn-ea"/>
                <a:cs typeface="+mn-cs"/>
                <a:sym typeface="Arial"/>
              </a:rPr>
              <a:t>we don’t want to see brand new looking corn stalks from 2019 when we are planting corn the next time in 2021.  It’s about how the corn stalks look, after one year, two years and three years</a:t>
            </a:r>
            <a:endParaRPr lang="en-US"/>
          </a:p>
        </p:txBody>
      </p:sp>
      <p:sp>
        <p:nvSpPr>
          <p:cNvPr id="4" name="Slide Number Placeholder 3"/>
          <p:cNvSpPr>
            <a:spLocks noGrp="1"/>
          </p:cNvSpPr>
          <p:nvPr>
            <p:ph type="sldNum" sz="quarter" idx="5"/>
          </p:nvPr>
        </p:nvSpPr>
        <p:spPr/>
        <p:txBody>
          <a:bodyPr/>
          <a:lstStyle/>
          <a:p>
            <a:fld id="{D8BD3564-BA70-487D-809A-030C0B32E9FE}" type="slidenum">
              <a:rPr lang="en-US" smtClean="0"/>
              <a:t>44</a:t>
            </a:fld>
            <a:endParaRPr lang="en-US"/>
          </a:p>
        </p:txBody>
      </p:sp>
    </p:spTree>
    <p:extLst>
      <p:ext uri="{BB962C8B-B14F-4D97-AF65-F5344CB8AC3E}">
        <p14:creationId xmlns:p14="http://schemas.microsoft.com/office/powerpoint/2010/main" val="8087910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[Pictures can be changed to a more local representation] </a:t>
            </a:r>
            <a:r>
              <a:rPr lang="en-US" sz="1200" b="1" kern="1200">
                <a:solidFill>
                  <a:schemeClr val="tx1"/>
                </a:solidFill>
                <a:effectLst/>
                <a:latin typeface="+mn-lt"/>
                <a:ea typeface="+mn-ea"/>
                <a:cs typeface="+mn-cs"/>
              </a:rPr>
              <a:t>Surface Crusting </a:t>
            </a:r>
            <a:r>
              <a:rPr lang="en-US" sz="1200" kern="1200">
                <a:solidFill>
                  <a:schemeClr val="tx1"/>
                </a:solidFill>
                <a:effectLst/>
                <a:latin typeface="+mn-lt"/>
                <a:ea typeface="+mn-ea"/>
                <a:cs typeface="+mn-cs"/>
              </a:rPr>
              <a:t>Crusts form after rain or irrigation on soils with poor aggregation. They can reduce infiltration, and plant emergence, and increase runoff.</a:t>
            </a:r>
          </a:p>
        </p:txBody>
      </p:sp>
      <p:sp>
        <p:nvSpPr>
          <p:cNvPr id="4" name="Slide Number Placeholder 3"/>
          <p:cNvSpPr>
            <a:spLocks noGrp="1"/>
          </p:cNvSpPr>
          <p:nvPr>
            <p:ph type="sldNum" sz="quarter" idx="5"/>
          </p:nvPr>
        </p:nvSpPr>
        <p:spPr/>
        <p:txBody>
          <a:bodyPr/>
          <a:lstStyle/>
          <a:p>
            <a:fld id="{D8BD3564-BA70-487D-809A-030C0B32E9FE}" type="slidenum">
              <a:rPr lang="en-US" smtClean="0"/>
              <a:t>45</a:t>
            </a:fld>
            <a:endParaRPr lang="en-US"/>
          </a:p>
        </p:txBody>
      </p:sp>
    </p:spTree>
    <p:extLst>
      <p:ext uri="{BB962C8B-B14F-4D97-AF65-F5344CB8AC3E}">
        <p14:creationId xmlns:p14="http://schemas.microsoft.com/office/powerpoint/2010/main" val="1384714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[Picture on right can be changed to a more local representation or slide can be hidden] </a:t>
            </a:r>
            <a:r>
              <a:rPr lang="en-US">
                <a:hlinkClick r:id="rId3"/>
              </a:rPr>
              <a:t>https://www.youtube.com/watch?v=Zq_785JqRq8</a:t>
            </a:r>
            <a:endParaRPr lang="en-US"/>
          </a:p>
          <a:p>
            <a:endParaRPr lang="en-US"/>
          </a:p>
        </p:txBody>
      </p:sp>
      <p:sp>
        <p:nvSpPr>
          <p:cNvPr id="4" name="Slide Number Placeholder 3"/>
          <p:cNvSpPr>
            <a:spLocks noGrp="1"/>
          </p:cNvSpPr>
          <p:nvPr>
            <p:ph type="sldNum" sz="quarter" idx="5"/>
          </p:nvPr>
        </p:nvSpPr>
        <p:spPr/>
        <p:txBody>
          <a:bodyPr/>
          <a:lstStyle/>
          <a:p>
            <a:fld id="{D8BD3564-BA70-487D-809A-030C0B32E9FE}" type="slidenum">
              <a:rPr lang="en-US" smtClean="0"/>
              <a:t>46</a:t>
            </a:fld>
            <a:endParaRPr lang="en-US"/>
          </a:p>
        </p:txBody>
      </p:sp>
    </p:spTree>
    <p:extLst>
      <p:ext uri="{BB962C8B-B14F-4D97-AF65-F5344CB8AC3E}">
        <p14:creationId xmlns:p14="http://schemas.microsoft.com/office/powerpoint/2010/main" val="542344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[Pictures on right can be changed to a more local representation] Photos showing this is what I want-shovel photo.  And from the hand held soils.</a:t>
            </a:r>
          </a:p>
          <a:p>
            <a:r>
              <a:rPr lang="en-US"/>
              <a:t>Manage for the Biological organisms, to form Wet Stable Aggregates, to increase water infiltration, drainage and aeration and to build Soil Organic Matter.</a:t>
            </a:r>
          </a:p>
        </p:txBody>
      </p:sp>
      <p:sp>
        <p:nvSpPr>
          <p:cNvPr id="4" name="Slide Number Placeholder 3"/>
          <p:cNvSpPr>
            <a:spLocks noGrp="1"/>
          </p:cNvSpPr>
          <p:nvPr>
            <p:ph type="sldNum" sz="quarter" idx="5"/>
          </p:nvPr>
        </p:nvSpPr>
        <p:spPr/>
        <p:txBody>
          <a:bodyPr/>
          <a:lstStyle/>
          <a:p>
            <a:fld id="{D8BD3564-BA70-487D-809A-030C0B32E9FE}" type="slidenum">
              <a:rPr lang="en-US" smtClean="0"/>
              <a:t>47</a:t>
            </a:fld>
            <a:endParaRPr lang="en-US"/>
          </a:p>
        </p:txBody>
      </p:sp>
    </p:spTree>
    <p:extLst>
      <p:ext uri="{BB962C8B-B14F-4D97-AF65-F5344CB8AC3E}">
        <p14:creationId xmlns:p14="http://schemas.microsoft.com/office/powerpoint/2010/main" val="37622424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[Pictures on right can be changed to a more local representation] The presence of water stable aggregates may be the most important soil health indicator especially at the soil surface which is the interface of soil, water and air.  Cloudy water indicates the soil, with weak aggregate stability, is breaking down and releasing individual sand, silt and clay particle into the water. For some of the </a:t>
            </a:r>
            <a:r>
              <a:rPr lang="en-US" err="1"/>
              <a:t>Mollisols</a:t>
            </a:r>
            <a:r>
              <a:rPr lang="en-US"/>
              <a:t> or dark prairie soils (on the left) smaller aggregates may break off in the slake test, but as long as they don’t break into individual soil particles (sand, silt and clay) and cloud up the water, then the aggregates are still stable.</a:t>
            </a:r>
          </a:p>
        </p:txBody>
      </p:sp>
      <p:sp>
        <p:nvSpPr>
          <p:cNvPr id="4" name="Slide Number Placeholder 3"/>
          <p:cNvSpPr>
            <a:spLocks noGrp="1"/>
          </p:cNvSpPr>
          <p:nvPr>
            <p:ph type="sldNum" sz="quarter" idx="5"/>
          </p:nvPr>
        </p:nvSpPr>
        <p:spPr/>
        <p:txBody>
          <a:bodyPr/>
          <a:lstStyle/>
          <a:p>
            <a:fld id="{D8BD3564-BA70-487D-809A-030C0B32E9FE}" type="slidenum">
              <a:rPr lang="en-US" smtClean="0"/>
              <a:t>48</a:t>
            </a:fld>
            <a:endParaRPr lang="en-US"/>
          </a:p>
        </p:txBody>
      </p:sp>
    </p:spTree>
    <p:extLst>
      <p:ext uri="{BB962C8B-B14F-4D97-AF65-F5344CB8AC3E}">
        <p14:creationId xmlns:p14="http://schemas.microsoft.com/office/powerpoint/2010/main" val="12475003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[Pictures on right can be changed to a more local representation] Soil with low aggregate stability will have  the consistency of pudding or peanut butter and soils with good aggregate stability will have the consistency of cake so that even when wet the soil aggregates and pores are intact.</a:t>
            </a:r>
          </a:p>
        </p:txBody>
      </p:sp>
      <p:sp>
        <p:nvSpPr>
          <p:cNvPr id="4" name="Slide Number Placeholder 3"/>
          <p:cNvSpPr>
            <a:spLocks noGrp="1"/>
          </p:cNvSpPr>
          <p:nvPr>
            <p:ph type="sldNum" sz="quarter" idx="5"/>
          </p:nvPr>
        </p:nvSpPr>
        <p:spPr/>
        <p:txBody>
          <a:bodyPr/>
          <a:lstStyle/>
          <a:p>
            <a:fld id="{D8BD3564-BA70-487D-809A-030C0B32E9FE}" type="slidenum">
              <a:rPr lang="en-US" smtClean="0"/>
              <a:t>49</a:t>
            </a:fld>
            <a:endParaRPr lang="en-US"/>
          </a:p>
        </p:txBody>
      </p:sp>
    </p:spTree>
    <p:extLst>
      <p:ext uri="{BB962C8B-B14F-4D97-AF65-F5344CB8AC3E}">
        <p14:creationId xmlns:p14="http://schemas.microsoft.com/office/powerpoint/2010/main" val="30876949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[Pictures on right can be changed to a more local representation] Can you “see” the difference?</a:t>
            </a:r>
          </a:p>
        </p:txBody>
      </p:sp>
      <p:sp>
        <p:nvSpPr>
          <p:cNvPr id="4" name="Slide Number Placeholder 3"/>
          <p:cNvSpPr>
            <a:spLocks noGrp="1"/>
          </p:cNvSpPr>
          <p:nvPr>
            <p:ph type="sldNum" sz="quarter" idx="5"/>
          </p:nvPr>
        </p:nvSpPr>
        <p:spPr/>
        <p:txBody>
          <a:bodyPr/>
          <a:lstStyle/>
          <a:p>
            <a:fld id="{D8BD3564-BA70-487D-809A-030C0B32E9FE}" type="slidenum">
              <a:rPr lang="en-US" smtClean="0"/>
              <a:t>50</a:t>
            </a:fld>
            <a:endParaRPr lang="en-US"/>
          </a:p>
        </p:txBody>
      </p:sp>
    </p:spTree>
    <p:extLst>
      <p:ext uri="{BB962C8B-B14F-4D97-AF65-F5344CB8AC3E}">
        <p14:creationId xmlns:p14="http://schemas.microsoft.com/office/powerpoint/2010/main" val="27614707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[Pictures on right can be changed to a more local representation] Roots are unrestricted and show continuity of rhizosphere and/ or biopores (</a:t>
            </a:r>
            <a:r>
              <a:rPr lang="en-US" err="1"/>
              <a:t>drillosphere</a:t>
            </a:r>
            <a:r>
              <a:rPr lang="en-US"/>
              <a:t>) from crop to crop. </a:t>
            </a:r>
          </a:p>
          <a:p>
            <a:r>
              <a:rPr lang="en-US"/>
              <a:t>Soil that clings tightly to the roots (especially on AMF host plants) are indicators of a healthy rhizosphere (exception.- non-hosts for AMF e.g.-brassicas).</a:t>
            </a:r>
          </a:p>
        </p:txBody>
      </p:sp>
      <p:sp>
        <p:nvSpPr>
          <p:cNvPr id="4" name="Slide Number Placeholder 3"/>
          <p:cNvSpPr>
            <a:spLocks noGrp="1"/>
          </p:cNvSpPr>
          <p:nvPr>
            <p:ph type="sldNum" sz="quarter" idx="5"/>
          </p:nvPr>
        </p:nvSpPr>
        <p:spPr/>
        <p:txBody>
          <a:bodyPr/>
          <a:lstStyle/>
          <a:p>
            <a:fld id="{D8BD3564-BA70-487D-809A-030C0B32E9FE}" type="slidenum">
              <a:rPr lang="en-US" smtClean="0"/>
              <a:t>51</a:t>
            </a:fld>
            <a:endParaRPr lang="en-US"/>
          </a:p>
        </p:txBody>
      </p:sp>
    </p:spTree>
    <p:extLst>
      <p:ext uri="{BB962C8B-B14F-4D97-AF65-F5344CB8AC3E}">
        <p14:creationId xmlns:p14="http://schemas.microsoft.com/office/powerpoint/2010/main" val="34355723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effectLst/>
                <a:latin typeface="+mn-lt"/>
                <a:ea typeface="+mn-ea"/>
                <a:cs typeface="+mn-cs"/>
                <a:sym typeface="Arial"/>
              </a:rPr>
              <a:t>Earthworms can be a KEYSTONE CREATURE!</a:t>
            </a:r>
          </a:p>
          <a:p>
            <a:r>
              <a:rPr lang="en-US" sz="1200">
                <a:effectLst/>
                <a:latin typeface="+mn-lt"/>
                <a:ea typeface="+mn-ea"/>
                <a:cs typeface="+mn-cs"/>
                <a:sym typeface="Arial"/>
              </a:rPr>
              <a:t>Great benefits:</a:t>
            </a:r>
          </a:p>
          <a:p>
            <a:pPr marL="171450" indent="-171450">
              <a:buFont typeface="Arial" panose="020B0604020202020204" pitchFamily="34" charset="0"/>
              <a:buChar char="•"/>
            </a:pPr>
            <a:r>
              <a:rPr lang="en-US" sz="1200">
                <a:effectLst/>
                <a:latin typeface="+mn-lt"/>
                <a:ea typeface="+mn-ea"/>
                <a:cs typeface="+mn-cs"/>
                <a:sym typeface="Arial"/>
              </a:rPr>
              <a:t>burying and shredding plant residue which helps with the breakup of the previous year’s crops. </a:t>
            </a:r>
          </a:p>
          <a:p>
            <a:pPr marL="171450" indent="-171450">
              <a:buFont typeface="Arial" panose="020B0604020202020204" pitchFamily="34" charset="0"/>
              <a:buChar char="•"/>
            </a:pPr>
            <a:r>
              <a:rPr lang="en-US" sz="1200">
                <a:effectLst/>
                <a:latin typeface="+mn-lt"/>
                <a:ea typeface="+mn-ea"/>
                <a:cs typeface="+mn-cs"/>
                <a:sym typeface="Arial"/>
              </a:rPr>
              <a:t>mix and aggregate soil</a:t>
            </a:r>
          </a:p>
          <a:p>
            <a:pPr marL="171450" indent="-171450">
              <a:buFont typeface="Arial" panose="020B0604020202020204" pitchFamily="34" charset="0"/>
              <a:buChar char="•"/>
            </a:pPr>
            <a:r>
              <a:rPr lang="en-US" sz="1200">
                <a:effectLst/>
                <a:latin typeface="+mn-lt"/>
                <a:ea typeface="+mn-ea"/>
                <a:cs typeface="+mn-cs"/>
                <a:sym typeface="Arial"/>
              </a:rPr>
              <a:t>cycle nutrients</a:t>
            </a:r>
          </a:p>
          <a:p>
            <a:pPr marL="171450" indent="-171450">
              <a:buFont typeface="Arial" panose="020B0604020202020204" pitchFamily="34" charset="0"/>
              <a:buChar char="•"/>
            </a:pPr>
            <a:r>
              <a:rPr lang="en-US" sz="1200">
                <a:effectLst/>
                <a:latin typeface="+mn-lt"/>
                <a:ea typeface="+mn-ea"/>
                <a:cs typeface="+mn-cs"/>
                <a:sym typeface="Arial"/>
              </a:rPr>
              <a:t>stimulate microbial activity. </a:t>
            </a:r>
          </a:p>
          <a:p>
            <a:pPr marL="0" indent="0">
              <a:buFont typeface="Arial" panose="020B0604020202020204" pitchFamily="34" charset="0"/>
              <a:buNone/>
            </a:pPr>
            <a:r>
              <a:rPr lang="en-US" sz="1200">
                <a:effectLst/>
                <a:latin typeface="+mn-lt"/>
                <a:ea typeface="+mn-ea"/>
                <a:cs typeface="+mn-cs"/>
                <a:sym typeface="Arial"/>
              </a:rPr>
              <a:t>However, an increase in earthworms doesn’t always mean all is well in the ecosystem. </a:t>
            </a:r>
          </a:p>
          <a:p>
            <a:pPr marL="171450" indent="-171450">
              <a:buFont typeface="Arial" panose="020B0604020202020204" pitchFamily="34" charset="0"/>
              <a:buChar char="•"/>
            </a:pPr>
            <a:r>
              <a:rPr lang="en-US" sz="1200">
                <a:effectLst/>
                <a:latin typeface="+mn-lt"/>
                <a:ea typeface="+mn-ea"/>
                <a:cs typeface="+mn-cs"/>
                <a:sym typeface="Arial"/>
              </a:rPr>
              <a:t>Earthworm are tolerant to many chemistries</a:t>
            </a:r>
          </a:p>
          <a:p>
            <a:pPr marL="171450" indent="-171450">
              <a:buFont typeface="Arial" panose="020B0604020202020204" pitchFamily="34" charset="0"/>
              <a:buChar char="•"/>
            </a:pPr>
            <a:r>
              <a:rPr lang="en-US" sz="1200">
                <a:effectLst/>
                <a:latin typeface="+mn-lt"/>
                <a:ea typeface="+mn-ea"/>
                <a:cs typeface="+mn-cs"/>
                <a:sym typeface="Arial"/>
              </a:rPr>
              <a:t>Check for other organisms to verify diversity</a:t>
            </a:r>
          </a:p>
        </p:txBody>
      </p:sp>
      <p:sp>
        <p:nvSpPr>
          <p:cNvPr id="4" name="Slide Number Placeholder 3"/>
          <p:cNvSpPr>
            <a:spLocks noGrp="1"/>
          </p:cNvSpPr>
          <p:nvPr>
            <p:ph type="sldNum" sz="quarter" idx="5"/>
          </p:nvPr>
        </p:nvSpPr>
        <p:spPr/>
        <p:txBody>
          <a:bodyPr/>
          <a:lstStyle/>
          <a:p>
            <a:fld id="{D8BD3564-BA70-487D-809A-030C0B32E9FE}" type="slidenum">
              <a:rPr lang="en-US" smtClean="0"/>
              <a:t>52</a:t>
            </a:fld>
            <a:endParaRPr lang="en-US"/>
          </a:p>
        </p:txBody>
      </p:sp>
    </p:spTree>
    <p:extLst>
      <p:ext uri="{BB962C8B-B14F-4D97-AF65-F5344CB8AC3E}">
        <p14:creationId xmlns:p14="http://schemas.microsoft.com/office/powerpoint/2010/main" val="960000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00529D"/>
                </a:solidFill>
              </a:defRPr>
            </a:lvl1pPr>
            <a:lvl2pPr>
              <a:defRPr>
                <a:solidFill>
                  <a:schemeClr val="bg2">
                    <a:lumMod val="25000"/>
                  </a:schemeClr>
                </a:solidFill>
              </a:defRPr>
            </a:lvl2pPr>
            <a:lvl3pPr>
              <a:defRPr sz="2200">
                <a:solidFill>
                  <a:srgbClr val="005941"/>
                </a:solidFill>
              </a:defRPr>
            </a:lvl3p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a:xfrm>
            <a:off x="-1" y="6492875"/>
            <a:ext cx="3640347" cy="365125"/>
          </a:xfrm>
        </p:spPr>
        <p:txBody>
          <a:bodyPr/>
          <a:lstStyle/>
          <a:p>
            <a:r>
              <a:rPr lang="en-US"/>
              <a:t>NRCS | SHD | Resource Concerns &amp; Soil Health Indicators | v3.0</a:t>
            </a:r>
          </a:p>
        </p:txBody>
      </p:sp>
    </p:spTree>
    <p:extLst>
      <p:ext uri="{BB962C8B-B14F-4D97-AF65-F5344CB8AC3E}">
        <p14:creationId xmlns:p14="http://schemas.microsoft.com/office/powerpoint/2010/main" val="3668390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221971"/>
            <a:ext cx="3886200" cy="4954992"/>
          </a:xfrm>
        </p:spPr>
        <p:txBody>
          <a:body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1221971"/>
            <a:ext cx="3886200" cy="4954992"/>
          </a:xfrm>
        </p:spPr>
        <p:txBody>
          <a:bodyPr/>
          <a:lstStyle/>
          <a:p>
            <a:pPr lvl="0"/>
            <a:r>
              <a:rPr lang="en-US"/>
              <a:t>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p:txBody>
          <a:bodyPr/>
          <a:lstStyle/>
          <a:p>
            <a:r>
              <a:rPr lang="en-US"/>
              <a:t>NRCS | SHD | Resource Concerns &amp; Soil Health Indicators | v3.0</a:t>
            </a:r>
          </a:p>
        </p:txBody>
      </p:sp>
    </p:spTree>
    <p:extLst>
      <p:ext uri="{BB962C8B-B14F-4D97-AF65-F5344CB8AC3E}">
        <p14:creationId xmlns:p14="http://schemas.microsoft.com/office/powerpoint/2010/main" val="1715699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5"/>
          <p:cNvSpPr txBox="1">
            <a:spLocks/>
          </p:cNvSpPr>
          <p:nvPr userDrawn="1"/>
        </p:nvSpPr>
        <p:spPr>
          <a:xfrm>
            <a:off x="8602462" y="6397782"/>
            <a:ext cx="416489"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1531C12-93DE-423D-9ECB-AA36D18E9971}" type="slidenum">
              <a:rPr lang="en-US" smtClean="0"/>
              <a:pPr/>
              <a:t>‹#›</a:t>
            </a:fld>
            <a:endParaRPr lang="en-US"/>
          </a:p>
        </p:txBody>
      </p:sp>
    </p:spTree>
    <p:extLst>
      <p:ext uri="{BB962C8B-B14F-4D97-AF65-F5344CB8AC3E}">
        <p14:creationId xmlns:p14="http://schemas.microsoft.com/office/powerpoint/2010/main" val="3692466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NRCS | SHD | Resource Concerns &amp; Soil Health Indicators | v3.0</a:t>
            </a:r>
          </a:p>
        </p:txBody>
      </p:sp>
    </p:spTree>
    <p:extLst>
      <p:ext uri="{BB962C8B-B14F-4D97-AF65-F5344CB8AC3E}">
        <p14:creationId xmlns:p14="http://schemas.microsoft.com/office/powerpoint/2010/main" val="1171678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NRCS | SHD | Resource Concerns &amp; Soil Health Indicators | v3.0</a:t>
            </a:r>
          </a:p>
        </p:txBody>
      </p:sp>
    </p:spTree>
    <p:extLst>
      <p:ext uri="{BB962C8B-B14F-4D97-AF65-F5344CB8AC3E}">
        <p14:creationId xmlns:p14="http://schemas.microsoft.com/office/powerpoint/2010/main" val="3085049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ONLY - No Footers">
    <p:spTree>
      <p:nvGrpSpPr>
        <p:cNvPr id="1" name=""/>
        <p:cNvGrpSpPr/>
        <p:nvPr/>
      </p:nvGrpSpPr>
      <p:grpSpPr>
        <a:xfrm>
          <a:off x="0" y="0"/>
          <a:ext cx="0" cy="0"/>
          <a:chOff x="0" y="0"/>
          <a:chExt cx="0" cy="0"/>
        </a:xfrm>
      </p:grpSpPr>
      <p:pic>
        <p:nvPicPr>
          <p:cNvPr id="18" name="Picture 17" descr="A close up of a sign&#10;&#10;Description generated with very high confidence">
            <a:extLst>
              <a:ext uri="{FF2B5EF4-FFF2-40B4-BE49-F238E27FC236}">
                <a16:creationId xmlns:a16="http://schemas.microsoft.com/office/drawing/2014/main" id="{85F65AAF-E482-4A31-8B71-F4F9BBEC69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6255" y="149564"/>
            <a:ext cx="1371600" cy="531473"/>
          </a:xfrm>
          <a:prstGeom prst="rect">
            <a:avLst/>
          </a:prstGeom>
        </p:spPr>
      </p:pic>
      <p:pic>
        <p:nvPicPr>
          <p:cNvPr id="3" name="Picture 2" descr="A close up of a green plant&#10;&#10;Description generated with very high confidence">
            <a:extLst>
              <a:ext uri="{FF2B5EF4-FFF2-40B4-BE49-F238E27FC236}">
                <a16:creationId xmlns:a16="http://schemas.microsoft.com/office/drawing/2014/main" id="{ACE500E2-EA50-4C3D-B1C1-5E0E1D165A7E}"/>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377767" y="1004628"/>
            <a:ext cx="4572000" cy="4572000"/>
          </a:xfrm>
          <a:prstGeom prst="round2DiagRect">
            <a:avLst>
              <a:gd name="adj1" fmla="val 0"/>
              <a:gd name="adj2" fmla="val 13208"/>
            </a:avLst>
          </a:prstGeom>
          <a:ln w="88900" cap="sq">
            <a:solidFill>
              <a:schemeClr val="tx2">
                <a:lumMod val="50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107575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1_Two Content">
    <p:spTree>
      <p:nvGrpSpPr>
        <p:cNvPr id="1" name=""/>
        <p:cNvGrpSpPr/>
        <p:nvPr/>
      </p:nvGrpSpPr>
      <p:grpSpPr>
        <a:xfrm>
          <a:off x="0" y="0"/>
          <a:ext cx="0" cy="0"/>
          <a:chOff x="0" y="0"/>
          <a:chExt cx="0" cy="0"/>
        </a:xfrm>
      </p:grpSpPr>
      <p:sp>
        <p:nvSpPr>
          <p:cNvPr id="39" name="Title Text"/>
          <p:cNvSpPr txBox="1">
            <a:spLocks noGrp="1"/>
          </p:cNvSpPr>
          <p:nvPr>
            <p:ph type="title"/>
          </p:nvPr>
        </p:nvSpPr>
        <p:spPr>
          <a:prstGeom prst="rect">
            <a:avLst/>
          </a:prstGeom>
        </p:spPr>
        <p:txBody>
          <a:bodyPr/>
          <a:lstStyle/>
          <a:p>
            <a:r>
              <a:t>Title Text</a:t>
            </a:r>
          </a:p>
        </p:txBody>
      </p:sp>
      <p:sp>
        <p:nvSpPr>
          <p:cNvPr id="40" name="Body Level One…"/>
          <p:cNvSpPr txBox="1">
            <a:spLocks noGrp="1"/>
          </p:cNvSpPr>
          <p:nvPr>
            <p:ph type="body" sz="half" idx="1"/>
          </p:nvPr>
        </p:nvSpPr>
        <p:spPr>
          <a:xfrm>
            <a:off x="685800" y="1524000"/>
            <a:ext cx="3810000" cy="4114800"/>
          </a:xfrm>
          <a:prstGeom prst="rect">
            <a:avLst/>
          </a:prstGeom>
        </p:spPr>
        <p:txBody>
          <a:bodyPr>
            <a:normAutofit/>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5374045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95549" y="5946"/>
            <a:ext cx="6719801" cy="84279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147156"/>
            <a:ext cx="7886700" cy="50298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0" y="6492875"/>
            <a:ext cx="3204376" cy="365125"/>
          </a:xfrm>
          <a:prstGeom prst="rect">
            <a:avLst/>
          </a:prstGeom>
        </p:spPr>
        <p:txBody>
          <a:bodyPr vert="horz" lIns="91440" tIns="45720" rIns="91440" bIns="45720" rtlCol="0" anchor="ctr"/>
          <a:lstStyle>
            <a:lvl1pPr algn="ctr">
              <a:defRPr sz="1000">
                <a:solidFill>
                  <a:schemeClr val="bg2">
                    <a:lumMod val="25000"/>
                  </a:schemeClr>
                </a:solidFill>
              </a:defRPr>
            </a:lvl1pPr>
          </a:lstStyle>
          <a:p>
            <a:r>
              <a:rPr lang="en-US"/>
              <a:t>NRCS | SHD | Resource Concerns &amp; Soil Health Indicators | v3.0</a:t>
            </a:r>
          </a:p>
        </p:txBody>
      </p:sp>
      <p:sp>
        <p:nvSpPr>
          <p:cNvPr id="7" name="TextBox 6">
            <a:extLst>
              <a:ext uri="{FF2B5EF4-FFF2-40B4-BE49-F238E27FC236}">
                <a16:creationId xmlns:a16="http://schemas.microsoft.com/office/drawing/2014/main" id="{EE54A740-5D66-40FB-9545-E0AA01A6DB9F}"/>
              </a:ext>
            </a:extLst>
          </p:cNvPr>
          <p:cNvSpPr txBox="1"/>
          <p:nvPr userDrawn="1"/>
        </p:nvSpPr>
        <p:spPr>
          <a:xfrm>
            <a:off x="8271163" y="6475382"/>
            <a:ext cx="872837" cy="400110"/>
          </a:xfrm>
          <a:prstGeom prst="rect">
            <a:avLst/>
          </a:prstGeom>
          <a:noFill/>
        </p:spPr>
        <p:txBody>
          <a:bodyPr wrap="square" rtlCol="0">
            <a:spAutoFit/>
          </a:bodyPr>
          <a:lstStyle/>
          <a:p>
            <a:pPr algn="ctr"/>
            <a:r>
              <a:rPr lang="en-US" sz="1000">
                <a:solidFill>
                  <a:schemeClr val="bg2">
                    <a:lumMod val="25000"/>
                  </a:schemeClr>
                </a:solidFill>
              </a:rPr>
              <a:t>Slide </a:t>
            </a:r>
            <a:fld id="{E996FD43-BCA5-469D-B59C-2DFD4B6E3EDA}" type="slidenum">
              <a:rPr lang="en-US" sz="1000" smtClean="0">
                <a:solidFill>
                  <a:schemeClr val="bg2">
                    <a:lumMod val="25000"/>
                  </a:schemeClr>
                </a:solidFill>
              </a:rPr>
              <a:pPr algn="ctr"/>
              <a:t>‹#›</a:t>
            </a:fld>
            <a:endParaRPr lang="en-US" sz="1000">
              <a:solidFill>
                <a:schemeClr val="bg2">
                  <a:lumMod val="25000"/>
                </a:schemeClr>
              </a:solidFill>
            </a:endParaRPr>
          </a:p>
          <a:p>
            <a:pPr algn="ctr"/>
            <a:fld id="{73AD86E5-AFF4-451F-A953-4C071D201E1F}" type="datetime12">
              <a:rPr lang="en-US" sz="1000" smtClean="0">
                <a:solidFill>
                  <a:schemeClr val="bg2">
                    <a:lumMod val="25000"/>
                  </a:schemeClr>
                </a:solidFill>
              </a:rPr>
              <a:t>12:46 PM</a:t>
            </a:fld>
            <a:r>
              <a:rPr lang="en-US" sz="1000">
                <a:solidFill>
                  <a:schemeClr val="bg2">
                    <a:lumMod val="25000"/>
                  </a:schemeClr>
                </a:solidFill>
              </a:rPr>
              <a:t>	</a:t>
            </a:r>
          </a:p>
        </p:txBody>
      </p:sp>
      <p:pic>
        <p:nvPicPr>
          <p:cNvPr id="9" name="Picture 8" descr="A close up of a sign&#10;&#10;Description generated with very high confidence">
            <a:extLst>
              <a:ext uri="{FF2B5EF4-FFF2-40B4-BE49-F238E27FC236}">
                <a16:creationId xmlns:a16="http://schemas.microsoft.com/office/drawing/2014/main" id="{CE55D761-A6B0-4A26-95CE-A6B5BB0D0450}"/>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66255" y="149564"/>
            <a:ext cx="1371600" cy="531473"/>
          </a:xfrm>
          <a:prstGeom prst="rect">
            <a:avLst/>
          </a:prstGeom>
        </p:spPr>
      </p:pic>
    </p:spTree>
    <p:extLst>
      <p:ext uri="{BB962C8B-B14F-4D97-AF65-F5344CB8AC3E}">
        <p14:creationId xmlns:p14="http://schemas.microsoft.com/office/powerpoint/2010/main" val="3875141556"/>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9" r:id="rId3"/>
    <p:sldLayoutId id="2147483666" r:id="rId4"/>
    <p:sldLayoutId id="2147483667" r:id="rId5"/>
    <p:sldLayoutId id="2147483661" r:id="rId6"/>
    <p:sldLayoutId id="2147483672" r:id="rId7"/>
  </p:sldLayoutIdLst>
  <p:hf sldNum="0" hdr="0" dt="0"/>
  <p:txStyles>
    <p:titleStyle>
      <a:lvl1pPr algn="ctr" defTabSz="914400" rtl="0" eaLnBrk="1" latinLnBrk="0" hangingPunct="1">
        <a:lnSpc>
          <a:spcPct val="90000"/>
        </a:lnSpc>
        <a:spcBef>
          <a:spcPct val="0"/>
        </a:spcBef>
        <a:buNone/>
        <a:defRPr sz="4400" kern="1200">
          <a:solidFill>
            <a:srgbClr val="00594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529D"/>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SzPct val="60000"/>
        <a:buFont typeface="Wingdings" panose="05000000000000000000" pitchFamily="2" charset="2"/>
        <a:buChar char="§"/>
        <a:defRPr sz="2400" kern="1200">
          <a:solidFill>
            <a:schemeClr val="bg2">
              <a:lumMod val="25000"/>
            </a:schemeClr>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94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png"/><Relationship Id="rId3" Type="http://schemas.openxmlformats.org/officeDocument/2006/relationships/image" Target="../media/image16.jpeg"/><Relationship Id="rId7" Type="http://schemas.openxmlformats.org/officeDocument/2006/relationships/image" Target="../media/image20.jpeg"/><Relationship Id="rId12"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0" Type="http://schemas.openxmlformats.org/officeDocument/2006/relationships/image" Target="../media/image23.jpeg"/><Relationship Id="rId4" Type="http://schemas.openxmlformats.org/officeDocument/2006/relationships/image" Target="../media/image17.png"/><Relationship Id="rId9"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hyperlink" Target="https://www.nrcs.usda.gov/sites/default/files/2022-10/Cropland_InField_Soil_Health_Assessment_Guide.pdf"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7.jpe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teams.microsoft.com/l/file/FA665DDC-78CB-4781-A299-281EE448BD64?tenantId=ed5b36e7-01ee-4ebc-867e-e03cfa0d4697&amp;fileType=docx&amp;objectUrl=https%3A%2F%2Fusdagcc.sharepoint.com%2Fsites%2FFPAC-NRCS-SHD-SoilHealthPOCs%2FShared%20Documents%2FGeneral%2FCART%20Docs%2FFact%20sheets%20for%20Cropland%20CART%20revisions%20in%20Soil%20Health%20V2.docx&amp;baseUrl=https%3A%2F%2Fusdagcc.sharepoint.com%2Fsites%2FFPAC-NRCS-SHD-SoilHealthPOCs&amp;serviceName=teams&amp;threadId=19:2be87f3bf51041588153a9250c5acc77@thread.skype&amp;groupId=5432b80f-a730-4e52-9b61-76ab6f2d0862"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hyperlink" Target="https://teams.microsoft.com/l/file/411CCCE3-68BE-4EE1-BE0F-A3C91B97D8C3?tenantId=ed5b36e7-01ee-4ebc-867e-e03cfa0d4697&amp;fileType=docx&amp;objectUrl=https%3A%2F%2Fusdagcc.sharepoint.com%2Fsites%2FFPAC-NRCS-SHD-SoilHealthPOCs%2FShared%20Documents%2FGeneral%2FCART%20Docs%2FDO%20NOT%20EDIT%20FY22%20CART%20Resource%20Concern%20Assessment__v3_Rev7_28_21.docx&amp;baseUrl=https%3A%2F%2Fusdagcc.sharepoint.com%2Fsites%2FFPAC-NRCS-SHD-SoilHealthPOCs&amp;serviceName=teams&amp;threadId=19:2be87f3bf51041588153a9250c5acc77@thread.skype&amp;groupId=5432b80f-a730-4e52-9b61-76ab6f2d0862"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72.png"/><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8" Type="http://schemas.openxmlformats.org/officeDocument/2006/relationships/image" Target="../media/image75.png"/><Relationship Id="rId3" Type="http://schemas.microsoft.com/office/2018/10/relationships/comments" Target="../comments/modernComment_5B8_40E4F1C0.xml"/><Relationship Id="rId7" Type="http://schemas.microsoft.com/office/2007/relationships/hdphoto" Target="../media/hdphoto3.wdp"/><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74.png"/><Relationship Id="rId11" Type="http://schemas.openxmlformats.org/officeDocument/2006/relationships/image" Target="../media/image76.jpg"/><Relationship Id="rId5" Type="http://schemas.microsoft.com/office/2007/relationships/hdphoto" Target="../media/hdphoto2.wdp"/><Relationship Id="rId10" Type="http://schemas.openxmlformats.org/officeDocument/2006/relationships/image" Target="../media/image12.jpg"/><Relationship Id="rId4" Type="http://schemas.openxmlformats.org/officeDocument/2006/relationships/image" Target="../media/image73.png"/><Relationship Id="rId9" Type="http://schemas.microsoft.com/office/2007/relationships/hdphoto" Target="../media/hdphoto4.wdp"/></Relationships>
</file>

<file path=ppt/slides/_rels/slide46.xml.rels><?xml version="1.0" encoding="UTF-8" standalone="yes"?>
<Relationships xmlns="http://schemas.openxmlformats.org/package/2006/relationships"><Relationship Id="rId8" Type="http://schemas.openxmlformats.org/officeDocument/2006/relationships/hyperlink" Target="https://www.youtube.com/watch?v=Zq_785JqRq8" TargetMode="External"/><Relationship Id="rId3" Type="http://schemas.microsoft.com/office/2018/10/relationships/comments" Target="../comments/modernComment_5B9_EB1EA6C6.xml"/><Relationship Id="rId7" Type="http://schemas.microsoft.com/office/2007/relationships/hdphoto" Target="../media/hdphoto6.wdp"/><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78.png"/><Relationship Id="rId5" Type="http://schemas.microsoft.com/office/2007/relationships/hdphoto" Target="../media/hdphoto5.wdp"/><Relationship Id="rId4" Type="http://schemas.openxmlformats.org/officeDocument/2006/relationships/image" Target="../media/image77.png"/></Relationships>
</file>

<file path=ppt/slides/_rels/slide4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jpeg"/></Relationships>
</file>

<file path=ppt/slides/_rels/slide4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9.xml"/><Relationship Id="rId1" Type="http://schemas.openxmlformats.org/officeDocument/2006/relationships/slideLayout" Target="../slideLayouts/slideLayout4.xml"/><Relationship Id="rId6" Type="http://schemas.openxmlformats.org/officeDocument/2006/relationships/image" Target="../media/image86.png"/><Relationship Id="rId5" Type="http://schemas.openxmlformats.org/officeDocument/2006/relationships/image" Target="../media/image85.jpeg"/><Relationship Id="rId4" Type="http://schemas.openxmlformats.org/officeDocument/2006/relationships/image" Target="../media/image84.jpeg"/></Relationships>
</file>

<file path=ppt/slides/_rels/slide5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88.jpeg"/></Relationships>
</file>

<file path=ppt/slides/_rels/slide51.xml.rels><?xml version="1.0" encoding="UTF-8" standalone="yes"?>
<Relationships xmlns="http://schemas.openxmlformats.org/package/2006/relationships"><Relationship Id="rId8" Type="http://schemas.openxmlformats.org/officeDocument/2006/relationships/image" Target="../media/image93.jpeg"/><Relationship Id="rId3" Type="http://schemas.microsoft.com/office/2018/10/relationships/comments" Target="../comments/modernComment_5BE_F6D383B2.xml"/><Relationship Id="rId7" Type="http://schemas.openxmlformats.org/officeDocument/2006/relationships/image" Target="../media/image92.jpe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91.png"/><Relationship Id="rId5" Type="http://schemas.openxmlformats.org/officeDocument/2006/relationships/image" Target="../media/image90.jpeg"/><Relationship Id="rId4" Type="http://schemas.openxmlformats.org/officeDocument/2006/relationships/image" Target="../media/image89.jpeg"/><Relationship Id="rId9" Type="http://schemas.openxmlformats.org/officeDocument/2006/relationships/image" Target="../media/image94.jpeg"/></Relationships>
</file>

<file path=ppt/slides/_rels/slide5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98F3C-525E-46F1-B955-ACC21D81B431}"/>
              </a:ext>
            </a:extLst>
          </p:cNvPr>
          <p:cNvSpPr>
            <a:spLocks noGrp="1"/>
          </p:cNvSpPr>
          <p:nvPr>
            <p:ph type="ctrTitle" idx="4294967295"/>
          </p:nvPr>
        </p:nvSpPr>
        <p:spPr>
          <a:xfrm>
            <a:off x="5568855" y="3296520"/>
            <a:ext cx="3575146" cy="1659528"/>
          </a:xfrm>
        </p:spPr>
        <p:txBody>
          <a:bodyPr anchor="b">
            <a:normAutofit fontScale="90000"/>
          </a:bodyPr>
          <a:lstStyle/>
          <a:p>
            <a:pPr algn="l"/>
            <a:r>
              <a:rPr lang="en-US">
                <a:solidFill>
                  <a:schemeClr val="tx1"/>
                </a:solidFill>
              </a:rPr>
              <a:t>Resource Concerns &amp; </a:t>
            </a:r>
            <a:br>
              <a:rPr lang="en-US">
                <a:solidFill>
                  <a:schemeClr val="tx1"/>
                </a:solidFill>
              </a:rPr>
            </a:br>
            <a:r>
              <a:rPr lang="en-US">
                <a:solidFill>
                  <a:schemeClr val="tx1"/>
                </a:solidFill>
              </a:rPr>
              <a:t>Soil Health Indicators</a:t>
            </a:r>
            <a:br>
              <a:rPr lang="en-US">
                <a:solidFill>
                  <a:schemeClr val="tx1"/>
                </a:solidFill>
              </a:rPr>
            </a:br>
            <a:endParaRPr lang="en-US">
              <a:solidFill>
                <a:srgbClr val="00529D"/>
              </a:solidFill>
            </a:endParaRPr>
          </a:p>
        </p:txBody>
      </p:sp>
    </p:spTree>
    <p:extLst>
      <p:ext uri="{BB962C8B-B14F-4D97-AF65-F5344CB8AC3E}">
        <p14:creationId xmlns:p14="http://schemas.microsoft.com/office/powerpoint/2010/main" val="287684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F27E4-4769-4E8E-AC35-CFB3DDABC10B}"/>
              </a:ext>
            </a:extLst>
          </p:cNvPr>
          <p:cNvSpPr>
            <a:spLocks noGrp="1"/>
          </p:cNvSpPr>
          <p:nvPr>
            <p:ph type="title"/>
          </p:nvPr>
        </p:nvSpPr>
        <p:spPr>
          <a:xfrm>
            <a:off x="1212099" y="146409"/>
            <a:ext cx="6719801" cy="842791"/>
          </a:xfrm>
        </p:spPr>
        <p:txBody>
          <a:bodyPr/>
          <a:lstStyle/>
          <a:p>
            <a:r>
              <a:rPr lang="en-US"/>
              <a:t>Objectives</a:t>
            </a:r>
          </a:p>
        </p:txBody>
      </p:sp>
      <p:sp>
        <p:nvSpPr>
          <p:cNvPr id="3" name="Content Placeholder 2">
            <a:extLst>
              <a:ext uri="{FF2B5EF4-FFF2-40B4-BE49-F238E27FC236}">
                <a16:creationId xmlns:a16="http://schemas.microsoft.com/office/drawing/2014/main" id="{04DEBF78-25BC-4355-94E7-E610E4F60D4D}"/>
              </a:ext>
            </a:extLst>
          </p:cNvPr>
          <p:cNvSpPr>
            <a:spLocks noGrp="1"/>
          </p:cNvSpPr>
          <p:nvPr>
            <p:ph idx="1"/>
          </p:nvPr>
        </p:nvSpPr>
        <p:spPr>
          <a:xfrm>
            <a:off x="628650" y="964277"/>
            <a:ext cx="8187104" cy="2804642"/>
          </a:xfrm>
        </p:spPr>
        <p:txBody>
          <a:bodyPr vert="horz" lIns="91440" tIns="45720" rIns="91440" bIns="45720" rtlCol="0" anchor="t">
            <a:normAutofit fontScale="92500" lnSpcReduction="20000"/>
          </a:bodyPr>
          <a:lstStyle/>
          <a:p>
            <a:r>
              <a:rPr lang="en-US" dirty="0">
                <a:latin typeface="Calibri Light"/>
                <a:cs typeface="Calibri Light"/>
              </a:rPr>
              <a:t>Define and identify the soil health resource concerns and planning criteria that drive soil function</a:t>
            </a:r>
          </a:p>
          <a:p>
            <a:r>
              <a:rPr lang="en-US" dirty="0">
                <a:latin typeface="Calibri Light"/>
                <a:cs typeface="Calibri Light"/>
              </a:rPr>
              <a:t>Review the use of the Cropland In-Field Soil Health Assessment Tool and others.</a:t>
            </a:r>
          </a:p>
          <a:p>
            <a:r>
              <a:rPr lang="en-US" dirty="0">
                <a:latin typeface="Calibri Light"/>
                <a:cs typeface="Calibri Light"/>
              </a:rPr>
              <a:t>Locate and discuss the value and limitations to the soils data and interpretations that are currently available: WSS</a:t>
            </a:r>
          </a:p>
          <a:p>
            <a:r>
              <a:rPr lang="en-US" dirty="0">
                <a:latin typeface="Calibri Light"/>
                <a:cs typeface="Calibri Light"/>
              </a:rPr>
              <a:t>Utilize planning criteria from CART to document Resource Concerns</a:t>
            </a:r>
          </a:p>
          <a:p>
            <a:endParaRPr lang="en-US" dirty="0"/>
          </a:p>
          <a:p>
            <a:endParaRPr lang="en-US" dirty="0"/>
          </a:p>
        </p:txBody>
      </p:sp>
      <p:sp>
        <p:nvSpPr>
          <p:cNvPr id="4" name="Footer Placeholder 3">
            <a:extLst>
              <a:ext uri="{FF2B5EF4-FFF2-40B4-BE49-F238E27FC236}">
                <a16:creationId xmlns:a16="http://schemas.microsoft.com/office/drawing/2014/main" id="{1700924F-9525-41C0-8BEE-B5A2ED38A97D}"/>
              </a:ext>
            </a:extLst>
          </p:cNvPr>
          <p:cNvSpPr>
            <a:spLocks noGrp="1"/>
          </p:cNvSpPr>
          <p:nvPr>
            <p:ph type="ftr" sz="quarter" idx="11"/>
          </p:nvPr>
        </p:nvSpPr>
        <p:spPr/>
        <p:txBody>
          <a:bodyPr/>
          <a:lstStyle/>
          <a:p>
            <a:r>
              <a:rPr lang="en-US"/>
              <a:t>NRCS | SHD | Resource Concerns &amp; Soil Health Indicators | v3.0</a:t>
            </a:r>
          </a:p>
        </p:txBody>
      </p:sp>
      <p:pic>
        <p:nvPicPr>
          <p:cNvPr id="7" name="Picture 6" descr="A picture containing person&#10;&#10;Description generated with high confidence">
            <a:extLst>
              <a:ext uri="{FF2B5EF4-FFF2-40B4-BE49-F238E27FC236}">
                <a16:creationId xmlns:a16="http://schemas.microsoft.com/office/drawing/2014/main" id="{CCDD0204-00AA-4DC7-89B4-066268E2952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6590" y="3778386"/>
            <a:ext cx="8030818" cy="2714489"/>
          </a:xfrm>
          <a:prstGeom prst="rect">
            <a:avLst/>
          </a:prstGeom>
          <a:ln w="19050">
            <a:solidFill>
              <a:schemeClr val="tx1"/>
            </a:solidFill>
          </a:ln>
          <a:effectLst>
            <a:outerShdw blurRad="63500" sx="102000" sy="102000" algn="ctr" rotWithShape="0">
              <a:prstClr val="black">
                <a:alpha val="40000"/>
              </a:prstClr>
            </a:outerShdw>
          </a:effectLst>
        </p:spPr>
      </p:pic>
      <p:sp>
        <p:nvSpPr>
          <p:cNvPr id="8" name="TextBox 7">
            <a:extLst>
              <a:ext uri="{FF2B5EF4-FFF2-40B4-BE49-F238E27FC236}">
                <a16:creationId xmlns:a16="http://schemas.microsoft.com/office/drawing/2014/main" id="{BBD287E9-B948-47B0-871A-3F9014BC9403}"/>
              </a:ext>
            </a:extLst>
          </p:cNvPr>
          <p:cNvSpPr txBox="1"/>
          <p:nvPr/>
        </p:nvSpPr>
        <p:spPr>
          <a:xfrm>
            <a:off x="459362" y="6322996"/>
            <a:ext cx="862737" cy="215444"/>
          </a:xfrm>
          <a:prstGeom prst="rect">
            <a:avLst/>
          </a:prstGeom>
          <a:noFill/>
        </p:spPr>
        <p:txBody>
          <a:bodyPr wrap="none" rtlCol="0">
            <a:spAutoFit/>
          </a:bodyPr>
          <a:lstStyle/>
          <a:p>
            <a:r>
              <a:rPr lang="en-US" sz="800" i="1" err="1">
                <a:solidFill>
                  <a:schemeClr val="bg1"/>
                </a:solidFill>
              </a:rPr>
              <a:t>Remsberg</a:t>
            </a:r>
            <a:r>
              <a:rPr lang="en-US" sz="800" i="1">
                <a:solidFill>
                  <a:schemeClr val="bg1"/>
                </a:solidFill>
              </a:rPr>
              <a:t>, SARE</a:t>
            </a:r>
            <a:endParaRPr lang="en-US" sz="800">
              <a:solidFill>
                <a:schemeClr val="bg1"/>
              </a:solidFill>
            </a:endParaRPr>
          </a:p>
        </p:txBody>
      </p:sp>
    </p:spTree>
    <p:extLst>
      <p:ext uri="{BB962C8B-B14F-4D97-AF65-F5344CB8AC3E}">
        <p14:creationId xmlns:p14="http://schemas.microsoft.com/office/powerpoint/2010/main" val="1552783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89731" y="316497"/>
            <a:ext cx="6719801" cy="842791"/>
          </a:xfrm>
        </p:spPr>
        <p:txBody>
          <a:bodyPr/>
          <a:lstStyle/>
          <a:p>
            <a:r>
              <a:rPr lang="en-US"/>
              <a:t>NRCS Resource Concerns</a:t>
            </a:r>
          </a:p>
        </p:txBody>
      </p:sp>
      <p:sp>
        <p:nvSpPr>
          <p:cNvPr id="2" name="TextBox 1"/>
          <p:cNvSpPr txBox="1"/>
          <p:nvPr/>
        </p:nvSpPr>
        <p:spPr>
          <a:xfrm>
            <a:off x="506533" y="1273685"/>
            <a:ext cx="7851531" cy="4832092"/>
          </a:xfrm>
          <a:prstGeom prst="rect">
            <a:avLst/>
          </a:prstGeom>
          <a:noFill/>
        </p:spPr>
        <p:txBody>
          <a:bodyPr wrap="square" rtlCol="0">
            <a:spAutoFit/>
          </a:bodyPr>
          <a:lstStyle/>
          <a:p>
            <a:r>
              <a:rPr lang="en-US" sz="2800" b="1">
                <a:solidFill>
                  <a:srgbClr val="00529D"/>
                </a:solidFill>
                <a:latin typeface="+mj-lt"/>
              </a:rPr>
              <a:t>Resource Concern:</a:t>
            </a:r>
            <a:r>
              <a:rPr lang="en-US" sz="2800">
                <a:solidFill>
                  <a:srgbClr val="00529D"/>
                </a:solidFill>
                <a:latin typeface="+mj-lt"/>
              </a:rPr>
              <a:t>  </a:t>
            </a:r>
            <a:r>
              <a:rPr lang="en-US" sz="2800">
                <a:latin typeface="+mj-lt"/>
              </a:rPr>
              <a:t>An </a:t>
            </a:r>
            <a:r>
              <a:rPr lang="en-US" sz="2800">
                <a:solidFill>
                  <a:srgbClr val="FF0000"/>
                </a:solidFill>
                <a:latin typeface="+mj-lt"/>
              </a:rPr>
              <a:t>existing or expected degradation </a:t>
            </a:r>
            <a:r>
              <a:rPr lang="en-US" sz="2800">
                <a:latin typeface="+mj-lt"/>
              </a:rPr>
              <a:t>of the soil, water, air, plant, or animal resource base to the extent that the </a:t>
            </a:r>
            <a:r>
              <a:rPr lang="en-US" sz="2800">
                <a:solidFill>
                  <a:srgbClr val="FF0000"/>
                </a:solidFill>
                <a:latin typeface="+mj-lt"/>
              </a:rPr>
              <a:t>sustainability</a:t>
            </a:r>
            <a:r>
              <a:rPr lang="en-US" sz="2800">
                <a:latin typeface="+mj-lt"/>
              </a:rPr>
              <a:t> or </a:t>
            </a:r>
            <a:r>
              <a:rPr lang="en-US" sz="2800">
                <a:solidFill>
                  <a:srgbClr val="FF0000"/>
                </a:solidFill>
                <a:latin typeface="+mj-lt"/>
              </a:rPr>
              <a:t>intended use </a:t>
            </a:r>
            <a:r>
              <a:rPr lang="en-US" sz="2800">
                <a:latin typeface="+mj-lt"/>
              </a:rPr>
              <a:t>of the resource is impaired. (FOTG Section III)</a:t>
            </a:r>
          </a:p>
          <a:p>
            <a:endParaRPr lang="en-US" sz="2800">
              <a:latin typeface="+mj-lt"/>
            </a:endParaRPr>
          </a:p>
          <a:p>
            <a:pPr marL="342900" lvl="0" indent="-342900">
              <a:buFont typeface="Arial" panose="020B0604020202020204" pitchFamily="34" charset="0"/>
              <a:buChar char="•"/>
            </a:pPr>
            <a:r>
              <a:rPr lang="en-US" sz="2800">
                <a:latin typeface="+mj-lt"/>
              </a:rPr>
              <a:t>Compaction</a:t>
            </a:r>
          </a:p>
          <a:p>
            <a:pPr marL="342900" lvl="0" indent="-342900">
              <a:buFont typeface="Arial" panose="020B0604020202020204" pitchFamily="34" charset="0"/>
              <a:buChar char="•"/>
            </a:pPr>
            <a:r>
              <a:rPr lang="en-US" sz="2800">
                <a:latin typeface="+mj-lt"/>
              </a:rPr>
              <a:t>Organic matter depletion</a:t>
            </a:r>
          </a:p>
          <a:p>
            <a:pPr marL="342900" lvl="0" indent="-342900">
              <a:buFont typeface="Arial" panose="020B0604020202020204" pitchFamily="34" charset="0"/>
              <a:buChar char="•"/>
            </a:pPr>
            <a:r>
              <a:rPr lang="en-US" sz="2800">
                <a:latin typeface="+mj-lt"/>
              </a:rPr>
              <a:t>Soil organism habitat loss or degradation</a:t>
            </a:r>
          </a:p>
          <a:p>
            <a:pPr marL="342900" lvl="0" indent="-342900">
              <a:buFont typeface="Arial" panose="020B0604020202020204" pitchFamily="34" charset="0"/>
              <a:buChar char="•"/>
            </a:pPr>
            <a:r>
              <a:rPr lang="en-US" sz="2800">
                <a:latin typeface="+mj-lt"/>
              </a:rPr>
              <a:t>Aggregate instability</a:t>
            </a:r>
          </a:p>
          <a:p>
            <a:endParaRPr lang="en-US" sz="2800" b="1"/>
          </a:p>
        </p:txBody>
      </p:sp>
      <p:sp>
        <p:nvSpPr>
          <p:cNvPr id="4" name="Footer Placeholder 3">
            <a:extLst>
              <a:ext uri="{FF2B5EF4-FFF2-40B4-BE49-F238E27FC236}">
                <a16:creationId xmlns:a16="http://schemas.microsoft.com/office/drawing/2014/main" id="{5055A1E9-56F7-49A7-9A0D-8DE8B5ABCDCB}"/>
              </a:ext>
            </a:extLst>
          </p:cNvPr>
          <p:cNvSpPr>
            <a:spLocks noGrp="1"/>
          </p:cNvSpPr>
          <p:nvPr>
            <p:ph type="ftr" sz="quarter" idx="11"/>
          </p:nvPr>
        </p:nvSpPr>
        <p:spPr/>
        <p:txBody>
          <a:bodyPr/>
          <a:lstStyle/>
          <a:p>
            <a:r>
              <a:rPr lang="en-US"/>
              <a:t>NRCS | SHD | Resource Concerns &amp; Soil Health Indicators | v3.0</a:t>
            </a:r>
          </a:p>
        </p:txBody>
      </p:sp>
      <p:pic>
        <p:nvPicPr>
          <p:cNvPr id="6" name="Picture 5">
            <a:extLst>
              <a:ext uri="{FF2B5EF4-FFF2-40B4-BE49-F238E27FC236}">
                <a16:creationId xmlns:a16="http://schemas.microsoft.com/office/drawing/2014/main" id="{D76E066A-5EA3-81FA-9C87-C26C316FC000}"/>
              </a:ext>
            </a:extLst>
          </p:cNvPr>
          <p:cNvPicPr>
            <a:picLocks noChangeAspect="1"/>
          </p:cNvPicPr>
          <p:nvPr/>
        </p:nvPicPr>
        <p:blipFill>
          <a:blip r:embed="rId3"/>
          <a:stretch>
            <a:fillRect/>
          </a:stretch>
        </p:blipFill>
        <p:spPr>
          <a:xfrm>
            <a:off x="6782858" y="3425295"/>
            <a:ext cx="2108200" cy="28860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64752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ECF97-D98F-4C1D-8A3E-E0D2571C2E29}"/>
              </a:ext>
            </a:extLst>
          </p:cNvPr>
          <p:cNvSpPr>
            <a:spLocks noGrp="1"/>
          </p:cNvSpPr>
          <p:nvPr>
            <p:ph type="title"/>
          </p:nvPr>
        </p:nvSpPr>
        <p:spPr>
          <a:xfrm>
            <a:off x="1103892" y="5946"/>
            <a:ext cx="6719801" cy="842791"/>
          </a:xfrm>
        </p:spPr>
        <p:txBody>
          <a:bodyPr/>
          <a:lstStyle/>
          <a:p>
            <a:r>
              <a:rPr lang="en-US"/>
              <a:t>Compaction</a:t>
            </a:r>
          </a:p>
        </p:txBody>
      </p:sp>
      <p:sp>
        <p:nvSpPr>
          <p:cNvPr id="3" name="Content Placeholder 2">
            <a:extLst>
              <a:ext uri="{FF2B5EF4-FFF2-40B4-BE49-F238E27FC236}">
                <a16:creationId xmlns:a16="http://schemas.microsoft.com/office/drawing/2014/main" id="{014BE588-0616-4CC7-BD44-2C8182A85434}"/>
              </a:ext>
            </a:extLst>
          </p:cNvPr>
          <p:cNvSpPr>
            <a:spLocks noGrp="1"/>
          </p:cNvSpPr>
          <p:nvPr>
            <p:ph sz="half" idx="1"/>
          </p:nvPr>
        </p:nvSpPr>
        <p:spPr>
          <a:xfrm>
            <a:off x="577592" y="1052634"/>
            <a:ext cx="8308500" cy="3085613"/>
          </a:xfrm>
        </p:spPr>
        <p:txBody>
          <a:bodyPr>
            <a:noAutofit/>
          </a:bodyPr>
          <a:lstStyle/>
          <a:p>
            <a:r>
              <a:rPr lang="en-US" sz="3000" dirty="0">
                <a:solidFill>
                  <a:schemeClr val="tx1"/>
                </a:solidFill>
              </a:rPr>
              <a:t>Description:  Management induced soil compaction at any level throughout the soil profile resulting in reduced rooting depth/structure, plant growth, biological activity, infiltration, etc.</a:t>
            </a:r>
          </a:p>
          <a:p>
            <a:r>
              <a:rPr lang="en-US" sz="3000" dirty="0">
                <a:solidFill>
                  <a:schemeClr val="tx1"/>
                </a:solidFill>
              </a:rPr>
              <a:t>Objective:  No platy structure or restrictive layer, thickened or J-roots, or layers exceeding 300 psi at field capacity in the surface 0-8 inches.  </a:t>
            </a:r>
          </a:p>
        </p:txBody>
      </p:sp>
      <p:sp>
        <p:nvSpPr>
          <p:cNvPr id="5" name="Footer Placeholder 4">
            <a:extLst>
              <a:ext uri="{FF2B5EF4-FFF2-40B4-BE49-F238E27FC236}">
                <a16:creationId xmlns:a16="http://schemas.microsoft.com/office/drawing/2014/main" id="{77D44C87-639C-42A4-BA12-3EC844C34555}"/>
              </a:ext>
            </a:extLst>
          </p:cNvPr>
          <p:cNvSpPr>
            <a:spLocks noGrp="1"/>
          </p:cNvSpPr>
          <p:nvPr>
            <p:ph type="ftr" sz="quarter" idx="11"/>
          </p:nvPr>
        </p:nvSpPr>
        <p:spPr/>
        <p:txBody>
          <a:bodyPr/>
          <a:lstStyle/>
          <a:p>
            <a:r>
              <a:rPr lang="en-US"/>
              <a:t>NRCS | SHD | Resource Concerns &amp; Soil Health Indicators | v3.0</a:t>
            </a:r>
          </a:p>
        </p:txBody>
      </p:sp>
      <p:pic>
        <p:nvPicPr>
          <p:cNvPr id="7" name="Picture 6">
            <a:extLst>
              <a:ext uri="{FF2B5EF4-FFF2-40B4-BE49-F238E27FC236}">
                <a16:creationId xmlns:a16="http://schemas.microsoft.com/office/drawing/2014/main" id="{E5A3A674-70BE-4392-8D9D-AB810E4DB4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16214" y="4018756"/>
            <a:ext cx="3903785" cy="2593610"/>
          </a:xfrm>
          <a:prstGeom prst="rect">
            <a:avLst/>
          </a:prstGeom>
        </p:spPr>
      </p:pic>
      <p:pic>
        <p:nvPicPr>
          <p:cNvPr id="6" name="Picture 5" descr="A person holding a plant&#10;&#10;Description automatically generated">
            <a:extLst>
              <a:ext uri="{FF2B5EF4-FFF2-40B4-BE49-F238E27FC236}">
                <a16:creationId xmlns:a16="http://schemas.microsoft.com/office/drawing/2014/main" id="{CF2AC5F7-24B0-EA81-326F-517069456A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8488" y="427341"/>
            <a:ext cx="5759468" cy="4401879"/>
          </a:xfrm>
          <a:prstGeom prst="rect">
            <a:avLst/>
          </a:prstGeom>
        </p:spPr>
      </p:pic>
    </p:spTree>
    <p:extLst>
      <p:ext uri="{BB962C8B-B14F-4D97-AF65-F5344CB8AC3E}">
        <p14:creationId xmlns:p14="http://schemas.microsoft.com/office/powerpoint/2010/main" val="333230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77382-93F1-44E3-AAA6-96DEB9F5AC96}"/>
              </a:ext>
            </a:extLst>
          </p:cNvPr>
          <p:cNvSpPr>
            <a:spLocks noGrp="1"/>
          </p:cNvSpPr>
          <p:nvPr>
            <p:ph type="title"/>
          </p:nvPr>
        </p:nvSpPr>
        <p:spPr>
          <a:xfrm>
            <a:off x="1314906" y="146622"/>
            <a:ext cx="6719801" cy="1142916"/>
          </a:xfrm>
        </p:spPr>
        <p:txBody>
          <a:bodyPr>
            <a:normAutofit fontScale="90000"/>
          </a:bodyPr>
          <a:lstStyle/>
          <a:p>
            <a:r>
              <a:rPr lang="en-US"/>
              <a:t>Soil Organism Habitat Loss or Degradation</a:t>
            </a:r>
          </a:p>
        </p:txBody>
      </p:sp>
      <p:sp>
        <p:nvSpPr>
          <p:cNvPr id="3" name="Content Placeholder 2">
            <a:extLst>
              <a:ext uri="{FF2B5EF4-FFF2-40B4-BE49-F238E27FC236}">
                <a16:creationId xmlns:a16="http://schemas.microsoft.com/office/drawing/2014/main" id="{F482BEC1-D7EC-4E47-B906-778145765359}"/>
              </a:ext>
            </a:extLst>
          </p:cNvPr>
          <p:cNvSpPr txBox="1">
            <a:spLocks/>
          </p:cNvSpPr>
          <p:nvPr/>
        </p:nvSpPr>
        <p:spPr>
          <a:xfrm>
            <a:off x="511420" y="1409539"/>
            <a:ext cx="8233996" cy="2236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529D"/>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SzPct val="60000"/>
              <a:buFont typeface="Wingdings" panose="05000000000000000000" pitchFamily="2" charset="2"/>
              <a:buChar char="§"/>
              <a:defRPr sz="2400" kern="1200">
                <a:solidFill>
                  <a:schemeClr val="bg2">
                    <a:lumMod val="25000"/>
                  </a:schemeClr>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94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1"/>
                </a:solidFill>
              </a:rPr>
              <a:t>Description:  Quantity, quality, diversity or connectivity of food, cover, space, shelter and/or water is inadequate to meet requirements of beneficial soil organisms</a:t>
            </a:r>
          </a:p>
          <a:p>
            <a:r>
              <a:rPr lang="en-US">
                <a:solidFill>
                  <a:schemeClr val="tx1"/>
                </a:solidFill>
              </a:rPr>
              <a:t>Objective:  Improve habitat for soil organisms, determined by monitoring several related indicators</a:t>
            </a:r>
          </a:p>
        </p:txBody>
      </p:sp>
      <p:pic>
        <p:nvPicPr>
          <p:cNvPr id="5" name="Picture 4">
            <a:extLst>
              <a:ext uri="{FF2B5EF4-FFF2-40B4-BE49-F238E27FC236}">
                <a16:creationId xmlns:a16="http://schemas.microsoft.com/office/drawing/2014/main" id="{7700C508-0123-4AD0-B7D0-1D920B94C6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56095" y="3987521"/>
            <a:ext cx="3631809" cy="2723857"/>
          </a:xfrm>
          <a:prstGeom prst="rect">
            <a:avLst/>
          </a:prstGeom>
        </p:spPr>
      </p:pic>
    </p:spTree>
    <p:extLst>
      <p:ext uri="{BB962C8B-B14F-4D97-AF65-F5344CB8AC3E}">
        <p14:creationId xmlns:p14="http://schemas.microsoft.com/office/powerpoint/2010/main" val="1307440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18602-0083-431B-9053-C6CE1E0278B1}"/>
              </a:ext>
            </a:extLst>
          </p:cNvPr>
          <p:cNvSpPr>
            <a:spLocks noGrp="1"/>
          </p:cNvSpPr>
          <p:nvPr>
            <p:ph type="title"/>
          </p:nvPr>
        </p:nvSpPr>
        <p:spPr>
          <a:xfrm>
            <a:off x="1479028" y="5946"/>
            <a:ext cx="6719801" cy="842791"/>
          </a:xfrm>
        </p:spPr>
        <p:txBody>
          <a:bodyPr/>
          <a:lstStyle/>
          <a:p>
            <a:r>
              <a:rPr lang="en-US"/>
              <a:t>Aggregate Instability</a:t>
            </a:r>
          </a:p>
        </p:txBody>
      </p:sp>
      <p:sp>
        <p:nvSpPr>
          <p:cNvPr id="3" name="Content Placeholder 2">
            <a:extLst>
              <a:ext uri="{FF2B5EF4-FFF2-40B4-BE49-F238E27FC236}">
                <a16:creationId xmlns:a16="http://schemas.microsoft.com/office/drawing/2014/main" id="{7B5C2B68-5FAC-47A3-A4BC-F1F710F74245}"/>
              </a:ext>
            </a:extLst>
          </p:cNvPr>
          <p:cNvSpPr>
            <a:spLocks noGrp="1"/>
          </p:cNvSpPr>
          <p:nvPr>
            <p:ph sz="half" idx="1"/>
          </p:nvPr>
        </p:nvSpPr>
        <p:spPr>
          <a:xfrm>
            <a:off x="721930" y="756745"/>
            <a:ext cx="8233996" cy="3234683"/>
          </a:xfrm>
        </p:spPr>
        <p:txBody>
          <a:bodyPr>
            <a:normAutofit fontScale="85000" lnSpcReduction="10000"/>
          </a:bodyPr>
          <a:lstStyle/>
          <a:p>
            <a:r>
              <a:rPr lang="en-US">
                <a:solidFill>
                  <a:schemeClr val="tx1"/>
                </a:solidFill>
              </a:rPr>
              <a:t>Description: Management-induced degradation of water stable soil aggregates resulting in destabilized soil carbon; surface crusting; reduced water infiltration, water holding capacity, and aeration; depressed resilience to extreme weather; increased ponding and flooding; increased soil erosion and plant stress; and reduced habitat and soil biological activity. </a:t>
            </a:r>
          </a:p>
          <a:p>
            <a:r>
              <a:rPr lang="en-US">
                <a:solidFill>
                  <a:schemeClr val="tx1"/>
                </a:solidFill>
              </a:rPr>
              <a:t>Objective:  Improved aggregate stability where water stable aggregates are present at critical levels and no evidence of poor aggregate stability, such as surface crusting, lack of soil structure.</a:t>
            </a:r>
          </a:p>
        </p:txBody>
      </p:sp>
      <p:sp>
        <p:nvSpPr>
          <p:cNvPr id="5" name="Footer Placeholder 4">
            <a:extLst>
              <a:ext uri="{FF2B5EF4-FFF2-40B4-BE49-F238E27FC236}">
                <a16:creationId xmlns:a16="http://schemas.microsoft.com/office/drawing/2014/main" id="{24540EE7-BB20-4A4F-B81D-888BF474EBB9}"/>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7E6E6">
                    <a:lumMod val="25000"/>
                  </a:srgbClr>
                </a:solidFill>
                <a:effectLst/>
                <a:uLnTx/>
                <a:uFillTx/>
                <a:latin typeface="Calibri" panose="020F0502020204030204"/>
                <a:ea typeface="+mn-ea"/>
                <a:cs typeface="+mn-cs"/>
              </a:rPr>
              <a:t>NRCS | SHD | Resource Concerns &amp; Soil Health Indicators | v3.0</a:t>
            </a:r>
          </a:p>
        </p:txBody>
      </p:sp>
      <p:pic>
        <p:nvPicPr>
          <p:cNvPr id="6" name="Picture 5">
            <a:extLst>
              <a:ext uri="{FF2B5EF4-FFF2-40B4-BE49-F238E27FC236}">
                <a16:creationId xmlns:a16="http://schemas.microsoft.com/office/drawing/2014/main" id="{DB11CF24-81AB-467C-A125-8BD027D877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95538" y="3948151"/>
            <a:ext cx="3735752" cy="2727286"/>
          </a:xfrm>
          <a:prstGeom prst="rect">
            <a:avLst/>
          </a:prstGeom>
        </p:spPr>
      </p:pic>
      <p:pic>
        <p:nvPicPr>
          <p:cNvPr id="7" name="Picture 6" descr="A group of red plastic boards with dirt on the ground&#10;&#10;Description automatically generated">
            <a:extLst>
              <a:ext uri="{FF2B5EF4-FFF2-40B4-BE49-F238E27FC236}">
                <a16:creationId xmlns:a16="http://schemas.microsoft.com/office/drawing/2014/main" id="{2566812C-AE75-0B01-F81C-5A65DC31F2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6771" y="-41854"/>
            <a:ext cx="4933507" cy="3700130"/>
          </a:xfrm>
          <a:prstGeom prst="rect">
            <a:avLst/>
          </a:prstGeom>
        </p:spPr>
      </p:pic>
    </p:spTree>
    <p:extLst>
      <p:ext uri="{BB962C8B-B14F-4D97-AF65-F5344CB8AC3E}">
        <p14:creationId xmlns:p14="http://schemas.microsoft.com/office/powerpoint/2010/main" val="251324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0737F-9CE7-4E53-8869-7EE035F75866}"/>
              </a:ext>
            </a:extLst>
          </p:cNvPr>
          <p:cNvSpPr>
            <a:spLocks noGrp="1"/>
          </p:cNvSpPr>
          <p:nvPr>
            <p:ph type="title"/>
          </p:nvPr>
        </p:nvSpPr>
        <p:spPr>
          <a:xfrm>
            <a:off x="153278" y="803239"/>
            <a:ext cx="3840085" cy="1114630"/>
          </a:xfrm>
        </p:spPr>
        <p:txBody>
          <a:bodyPr>
            <a:normAutofit fontScale="90000"/>
          </a:bodyPr>
          <a:lstStyle/>
          <a:p>
            <a:r>
              <a:rPr lang="en-US"/>
              <a:t>Cropland Assessment</a:t>
            </a:r>
          </a:p>
        </p:txBody>
      </p:sp>
      <p:pic>
        <p:nvPicPr>
          <p:cNvPr id="5" name="Picture 4">
            <a:extLst>
              <a:ext uri="{FF2B5EF4-FFF2-40B4-BE49-F238E27FC236}">
                <a16:creationId xmlns:a16="http://schemas.microsoft.com/office/drawing/2014/main" id="{2CA5455D-1B8A-4398-88B9-BF454FF2066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5445140" y="11"/>
            <a:ext cx="3698858" cy="5357435"/>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ln w="19050">
            <a:solidFill>
              <a:schemeClr val="tx1"/>
            </a:solidFill>
          </a:ln>
          <a:effectLst>
            <a:outerShdw blurRad="63500" sx="102000" sy="102000" algn="ctr" rotWithShape="0">
              <a:prstClr val="black">
                <a:alpha val="40000"/>
              </a:prstClr>
            </a:outerShdw>
          </a:effectLst>
        </p:spPr>
      </p:pic>
      <p:cxnSp>
        <p:nvCxnSpPr>
          <p:cNvPr id="7" name="Straight Connector 6">
            <a:extLst>
              <a:ext uri="{FF2B5EF4-FFF2-40B4-BE49-F238E27FC236}">
                <a16:creationId xmlns:a16="http://schemas.microsoft.com/office/drawing/2014/main" id="{D0090782-CB1E-4CB5-B161-9563D67CF77E}"/>
              </a:ext>
            </a:extLst>
          </p:cNvPr>
          <p:cNvCxnSpPr>
            <a:cxnSpLocks/>
          </p:cNvCxnSpPr>
          <p:nvPr/>
        </p:nvCxnSpPr>
        <p:spPr>
          <a:xfrm>
            <a:off x="595343" y="1888180"/>
            <a:ext cx="3221293" cy="0"/>
          </a:xfrm>
          <a:prstGeom prst="line">
            <a:avLst/>
          </a:prstGeom>
          <a:ln>
            <a:solidFill>
              <a:schemeClr val="tx2">
                <a:lumMod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Content Placeholder 3">
            <a:extLst>
              <a:ext uri="{FF2B5EF4-FFF2-40B4-BE49-F238E27FC236}">
                <a16:creationId xmlns:a16="http://schemas.microsoft.com/office/drawing/2014/main" id="{BF38DBB4-AB1A-40DE-9F9E-F84641BE022B}"/>
              </a:ext>
            </a:extLst>
          </p:cNvPr>
          <p:cNvSpPr txBox="1">
            <a:spLocks/>
          </p:cNvSpPr>
          <p:nvPr/>
        </p:nvSpPr>
        <p:spPr>
          <a:xfrm>
            <a:off x="408090" y="2193610"/>
            <a:ext cx="527760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529D"/>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SzPct val="60000"/>
              <a:buFont typeface="Wingdings" panose="05000000000000000000" pitchFamily="2" charset="2"/>
              <a:buChar char="§"/>
              <a:defRPr sz="2400" kern="1200">
                <a:solidFill>
                  <a:schemeClr val="bg2">
                    <a:lumMod val="25000"/>
                  </a:schemeClr>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rgbClr val="00594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Field visit</a:t>
            </a:r>
          </a:p>
          <a:p>
            <a:r>
              <a:rPr lang="en-US" b="1"/>
              <a:t>Interview producer/Management</a:t>
            </a:r>
          </a:p>
          <a:p>
            <a:r>
              <a:rPr lang="en-US" b="1"/>
              <a:t>Web Soil Survey and Conservation Assessment and Ranking Tool (CART)</a:t>
            </a:r>
          </a:p>
        </p:txBody>
      </p:sp>
      <p:sp>
        <p:nvSpPr>
          <p:cNvPr id="8" name="Footer Placeholder 7">
            <a:extLst>
              <a:ext uri="{FF2B5EF4-FFF2-40B4-BE49-F238E27FC236}">
                <a16:creationId xmlns:a16="http://schemas.microsoft.com/office/drawing/2014/main" id="{9D672509-C90D-4F32-80CC-F2F9FD5B864F}"/>
              </a:ext>
            </a:extLst>
          </p:cNvPr>
          <p:cNvSpPr>
            <a:spLocks noGrp="1"/>
          </p:cNvSpPr>
          <p:nvPr>
            <p:ph type="ftr" sz="quarter" idx="11"/>
          </p:nvPr>
        </p:nvSpPr>
        <p:spPr/>
        <p:txBody>
          <a:bodyPr/>
          <a:lstStyle/>
          <a:p>
            <a:r>
              <a:rPr lang="en-US"/>
              <a:t>NRCS | SHD | Resource Concerns &amp; Soil Health Indicators | v3.0</a:t>
            </a:r>
          </a:p>
        </p:txBody>
      </p:sp>
    </p:spTree>
    <p:extLst>
      <p:ext uri="{BB962C8B-B14F-4D97-AF65-F5344CB8AC3E}">
        <p14:creationId xmlns:p14="http://schemas.microsoft.com/office/powerpoint/2010/main" val="233916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18602-0083-431B-9053-C6CE1E0278B1}"/>
              </a:ext>
            </a:extLst>
          </p:cNvPr>
          <p:cNvSpPr>
            <a:spLocks noGrp="1"/>
          </p:cNvSpPr>
          <p:nvPr>
            <p:ph type="title"/>
          </p:nvPr>
        </p:nvSpPr>
        <p:spPr>
          <a:xfrm>
            <a:off x="1479028" y="5946"/>
            <a:ext cx="6719801" cy="842791"/>
          </a:xfrm>
        </p:spPr>
        <p:txBody>
          <a:bodyPr/>
          <a:lstStyle/>
          <a:p>
            <a:r>
              <a:rPr lang="en-US"/>
              <a:t>Organic Matter Depletion</a:t>
            </a:r>
          </a:p>
        </p:txBody>
      </p:sp>
      <p:sp>
        <p:nvSpPr>
          <p:cNvPr id="3" name="Content Placeholder 2">
            <a:extLst>
              <a:ext uri="{FF2B5EF4-FFF2-40B4-BE49-F238E27FC236}">
                <a16:creationId xmlns:a16="http://schemas.microsoft.com/office/drawing/2014/main" id="{7B5C2B68-5FAC-47A3-A4BC-F1F710F74245}"/>
              </a:ext>
            </a:extLst>
          </p:cNvPr>
          <p:cNvSpPr>
            <a:spLocks noGrp="1"/>
          </p:cNvSpPr>
          <p:nvPr>
            <p:ph sz="half" idx="1"/>
          </p:nvPr>
        </p:nvSpPr>
        <p:spPr>
          <a:xfrm>
            <a:off x="628650" y="1046126"/>
            <a:ext cx="8233996" cy="3326582"/>
          </a:xfrm>
        </p:spPr>
        <p:txBody>
          <a:bodyPr/>
          <a:lstStyle/>
          <a:p>
            <a:r>
              <a:rPr lang="en-US">
                <a:solidFill>
                  <a:schemeClr val="tx1"/>
                </a:solidFill>
              </a:rPr>
              <a:t>Description:  Management induced depletion of </a:t>
            </a:r>
            <a:r>
              <a:rPr lang="en-US" u="sng">
                <a:solidFill>
                  <a:schemeClr val="tx1"/>
                </a:solidFill>
              </a:rPr>
              <a:t>any or all soil organic matter pools</a:t>
            </a:r>
            <a:r>
              <a:rPr lang="en-US">
                <a:solidFill>
                  <a:schemeClr val="tx1"/>
                </a:solidFill>
              </a:rPr>
              <a:t> resulting in limited soil function and processes that support:  plant productivity, biological productivity; water/nutrient cycling.</a:t>
            </a:r>
          </a:p>
          <a:p>
            <a:r>
              <a:rPr lang="en-US">
                <a:solidFill>
                  <a:schemeClr val="tx1"/>
                </a:solidFill>
              </a:rPr>
              <a:t>Objective:  Total organic matter or carbon is being monitored and increasing according to approved total organic matter or carbon soil test</a:t>
            </a:r>
          </a:p>
        </p:txBody>
      </p:sp>
      <p:sp>
        <p:nvSpPr>
          <p:cNvPr id="5" name="Footer Placeholder 4">
            <a:extLst>
              <a:ext uri="{FF2B5EF4-FFF2-40B4-BE49-F238E27FC236}">
                <a16:creationId xmlns:a16="http://schemas.microsoft.com/office/drawing/2014/main" id="{24540EE7-BB20-4A4F-B81D-888BF474EBB9}"/>
              </a:ext>
            </a:extLst>
          </p:cNvPr>
          <p:cNvSpPr>
            <a:spLocks noGrp="1"/>
          </p:cNvSpPr>
          <p:nvPr>
            <p:ph type="ftr" sz="quarter" idx="11"/>
          </p:nvPr>
        </p:nvSpPr>
        <p:spPr/>
        <p:txBody>
          <a:bodyPr/>
          <a:lstStyle/>
          <a:p>
            <a:r>
              <a:rPr lang="en-US"/>
              <a:t>NRCS | SHD | Resource Concerns &amp; Soil Health Indicators | v3.0</a:t>
            </a:r>
          </a:p>
        </p:txBody>
      </p:sp>
      <p:pic>
        <p:nvPicPr>
          <p:cNvPr id="7" name="Picture 6">
            <a:extLst>
              <a:ext uri="{FF2B5EF4-FFF2-40B4-BE49-F238E27FC236}">
                <a16:creationId xmlns:a16="http://schemas.microsoft.com/office/drawing/2014/main" id="{50437BCF-F0C1-48C6-BE40-DD4ED6A83F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64522" y="4372708"/>
            <a:ext cx="3927231" cy="2209067"/>
          </a:xfrm>
          <a:prstGeom prst="rect">
            <a:avLst/>
          </a:prstGeom>
        </p:spPr>
      </p:pic>
      <p:pic>
        <p:nvPicPr>
          <p:cNvPr id="6" name="Picture 5" descr="A person holding a small plant&#10;&#10;Description automatically generated">
            <a:extLst>
              <a:ext uri="{FF2B5EF4-FFF2-40B4-BE49-F238E27FC236}">
                <a16:creationId xmlns:a16="http://schemas.microsoft.com/office/drawing/2014/main" id="{56297BDF-6E17-4916-C0FC-DB7A39FF9E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77916" y="427341"/>
            <a:ext cx="5103628" cy="3827721"/>
          </a:xfrm>
          <a:prstGeom prst="rect">
            <a:avLst/>
          </a:prstGeom>
        </p:spPr>
      </p:pic>
      <p:pic>
        <p:nvPicPr>
          <p:cNvPr id="9" name="Picture 8" descr="A person holding a rock and a piece of soil&#10;&#10;Description automatically generated">
            <a:extLst>
              <a:ext uri="{FF2B5EF4-FFF2-40B4-BE49-F238E27FC236}">
                <a16:creationId xmlns:a16="http://schemas.microsoft.com/office/drawing/2014/main" id="{4B3B4675-0107-9D31-1895-171AC9CB81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4705" y="4996542"/>
            <a:ext cx="5346065" cy="2507419"/>
          </a:xfrm>
          <a:prstGeom prst="rect">
            <a:avLst/>
          </a:prstGeom>
        </p:spPr>
      </p:pic>
    </p:spTree>
    <p:extLst>
      <p:ext uri="{BB962C8B-B14F-4D97-AF65-F5344CB8AC3E}">
        <p14:creationId xmlns:p14="http://schemas.microsoft.com/office/powerpoint/2010/main" val="33409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817BEA-EE81-4F75-ADB3-688E9A969DBB}"/>
              </a:ext>
            </a:extLst>
          </p:cNvPr>
          <p:cNvSpPr>
            <a:spLocks noGrp="1"/>
          </p:cNvSpPr>
          <p:nvPr>
            <p:ph type="title"/>
          </p:nvPr>
        </p:nvSpPr>
        <p:spPr>
          <a:xfrm>
            <a:off x="0" y="982778"/>
            <a:ext cx="3383973" cy="1704469"/>
          </a:xfrm>
        </p:spPr>
        <p:txBody>
          <a:bodyPr/>
          <a:lstStyle/>
          <a:p>
            <a:r>
              <a:rPr lang="en-US"/>
              <a:t>Tools of the </a:t>
            </a:r>
            <a:br>
              <a:rPr lang="en-US"/>
            </a:br>
            <a:r>
              <a:rPr lang="en-US"/>
              <a:t>trade</a:t>
            </a:r>
          </a:p>
        </p:txBody>
      </p:sp>
      <p:sp>
        <p:nvSpPr>
          <p:cNvPr id="4" name="Text Placeholder 3">
            <a:extLst>
              <a:ext uri="{FF2B5EF4-FFF2-40B4-BE49-F238E27FC236}">
                <a16:creationId xmlns:a16="http://schemas.microsoft.com/office/drawing/2014/main" id="{38888170-BB32-484D-9C2A-F0D0EC9AAE5A}"/>
              </a:ext>
            </a:extLst>
          </p:cNvPr>
          <p:cNvSpPr>
            <a:spLocks noGrp="1"/>
          </p:cNvSpPr>
          <p:nvPr>
            <p:ph type="body" sz="half" idx="1"/>
          </p:nvPr>
        </p:nvSpPr>
        <p:spPr>
          <a:xfrm>
            <a:off x="354638" y="2320757"/>
            <a:ext cx="3277915" cy="4388427"/>
          </a:xfrm>
        </p:spPr>
        <p:txBody>
          <a:bodyPr>
            <a:normAutofit lnSpcReduction="10000"/>
          </a:bodyPr>
          <a:lstStyle/>
          <a:p>
            <a:r>
              <a:rPr lang="en-US"/>
              <a:t>Shovel</a:t>
            </a:r>
          </a:p>
          <a:p>
            <a:r>
              <a:rPr lang="en-US"/>
              <a:t>Knives </a:t>
            </a:r>
          </a:p>
          <a:p>
            <a:r>
              <a:rPr lang="en-US"/>
              <a:t>Water</a:t>
            </a:r>
          </a:p>
          <a:p>
            <a:r>
              <a:rPr lang="en-US"/>
              <a:t>Sink strainers</a:t>
            </a:r>
          </a:p>
          <a:p>
            <a:r>
              <a:rPr lang="en-US"/>
              <a:t>Infiltration rings</a:t>
            </a:r>
          </a:p>
          <a:p>
            <a:r>
              <a:rPr lang="en-US"/>
              <a:t>Notetaking</a:t>
            </a:r>
          </a:p>
          <a:p>
            <a:r>
              <a:rPr lang="en-US"/>
              <a:t>Camera</a:t>
            </a:r>
          </a:p>
          <a:p>
            <a:r>
              <a:rPr lang="en-US"/>
              <a:t>Color book</a:t>
            </a:r>
          </a:p>
          <a:p>
            <a:r>
              <a:rPr lang="en-US"/>
              <a:t>Phone: Land PKS or Survey 123</a:t>
            </a:r>
          </a:p>
          <a:p>
            <a:endParaRPr lang="en-US"/>
          </a:p>
          <a:p>
            <a:pPr marL="0" indent="0">
              <a:buNone/>
            </a:pPr>
            <a:endParaRPr lang="en-US"/>
          </a:p>
        </p:txBody>
      </p:sp>
      <p:pic>
        <p:nvPicPr>
          <p:cNvPr id="7" name="Picture 6" descr="A close up of some grass&#10;&#10;Description automatically generated">
            <a:extLst>
              <a:ext uri="{FF2B5EF4-FFF2-40B4-BE49-F238E27FC236}">
                <a16:creationId xmlns:a16="http://schemas.microsoft.com/office/drawing/2014/main" id="{2447C465-65C1-4A58-9672-76A65A6AB2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3138228" y="1411327"/>
            <a:ext cx="5792183" cy="4803532"/>
          </a:xfrm>
          <a:prstGeom prst="rect">
            <a:avLst/>
          </a:prstGeom>
        </p:spPr>
      </p:pic>
      <p:sp>
        <p:nvSpPr>
          <p:cNvPr id="6" name="Title 6">
            <a:extLst>
              <a:ext uri="{FF2B5EF4-FFF2-40B4-BE49-F238E27FC236}">
                <a16:creationId xmlns:a16="http://schemas.microsoft.com/office/drawing/2014/main" id="{D64F2FE4-5BB2-42A9-8A87-6771B39C28F3}"/>
              </a:ext>
            </a:extLst>
          </p:cNvPr>
          <p:cNvSpPr txBox="1">
            <a:spLocks/>
          </p:cNvSpPr>
          <p:nvPr/>
        </p:nvSpPr>
        <p:spPr>
          <a:xfrm>
            <a:off x="785966" y="148816"/>
            <a:ext cx="7886700" cy="529609"/>
          </a:xfrm>
          <a:prstGeom prst="rect">
            <a:avLst/>
          </a:prstGeom>
          <a:noFill/>
        </p:spPr>
        <p:txBody>
          <a:bodyPr vert="horz" lIns="91440" tIns="45720" rIns="91440" bIns="45720" rtlCol="0" anchor="ctr">
            <a:noAutofit/>
          </a:bodyPr>
          <a:lstStyle>
            <a:lvl1pPr algn="ctr" defTabSz="914400" rtl="0" eaLnBrk="1" latinLnBrk="0" hangingPunct="1">
              <a:lnSpc>
                <a:spcPct val="90000"/>
              </a:lnSpc>
              <a:spcBef>
                <a:spcPct val="0"/>
              </a:spcBef>
              <a:buNone/>
              <a:defRPr sz="4400" kern="1200">
                <a:solidFill>
                  <a:srgbClr val="005941"/>
                </a:solidFill>
                <a:latin typeface="+mj-lt"/>
                <a:ea typeface="+mj-ea"/>
                <a:cs typeface="+mj-cs"/>
              </a:defRPr>
            </a:lvl1pPr>
          </a:lstStyle>
          <a:p>
            <a:r>
              <a:rPr lang="en-US" sz="3600"/>
              <a:t>In-Field Assessment</a:t>
            </a:r>
          </a:p>
        </p:txBody>
      </p:sp>
    </p:spTree>
    <p:extLst>
      <p:ext uri="{BB962C8B-B14F-4D97-AF65-F5344CB8AC3E}">
        <p14:creationId xmlns:p14="http://schemas.microsoft.com/office/powerpoint/2010/main" val="113558362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7821B4-0D09-47CC-B164-A9BC32C66926}"/>
              </a:ext>
            </a:extLst>
          </p:cNvPr>
          <p:cNvPicPr>
            <a:picLocks noChangeAspect="1"/>
          </p:cNvPicPr>
          <p:nvPr/>
        </p:nvPicPr>
        <p:blipFill>
          <a:blip r:embed="rId3"/>
          <a:stretch>
            <a:fillRect/>
          </a:stretch>
        </p:blipFill>
        <p:spPr>
          <a:xfrm>
            <a:off x="-59452" y="0"/>
            <a:ext cx="9262903" cy="6858000"/>
          </a:xfrm>
          <a:prstGeom prst="rect">
            <a:avLst/>
          </a:prstGeom>
        </p:spPr>
      </p:pic>
    </p:spTree>
    <p:extLst>
      <p:ext uri="{BB962C8B-B14F-4D97-AF65-F5344CB8AC3E}">
        <p14:creationId xmlns:p14="http://schemas.microsoft.com/office/powerpoint/2010/main" val="10081324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hill&#10;&#10;Description generated with very high confidence">
            <a:extLst>
              <a:ext uri="{FF2B5EF4-FFF2-40B4-BE49-F238E27FC236}">
                <a16:creationId xmlns:a16="http://schemas.microsoft.com/office/drawing/2014/main" id="{581EF39E-76BE-4A2C-AE0D-F9FD32FE756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00890" y="2355528"/>
            <a:ext cx="1992833" cy="1292462"/>
          </a:xfrm>
          <a:prstGeom prst="rect">
            <a:avLst/>
          </a:prstGeom>
        </p:spPr>
      </p:pic>
      <p:pic>
        <p:nvPicPr>
          <p:cNvPr id="5" name="Picture 4">
            <a:extLst>
              <a:ext uri="{FF2B5EF4-FFF2-40B4-BE49-F238E27FC236}">
                <a16:creationId xmlns:a16="http://schemas.microsoft.com/office/drawing/2014/main" id="{F2842B0A-8A38-4699-B627-93D09508E31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00890" y="3698638"/>
            <a:ext cx="2566305" cy="1336861"/>
          </a:xfrm>
          <a:prstGeom prst="rect">
            <a:avLst/>
          </a:prstGeom>
        </p:spPr>
      </p:pic>
      <p:pic>
        <p:nvPicPr>
          <p:cNvPr id="6" name="Picture 5">
            <a:extLst>
              <a:ext uri="{FF2B5EF4-FFF2-40B4-BE49-F238E27FC236}">
                <a16:creationId xmlns:a16="http://schemas.microsoft.com/office/drawing/2014/main" id="{EB6BE137-6B08-4F3E-BFEB-FD7D63DEC87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926599" y="3705260"/>
            <a:ext cx="1602399" cy="1295991"/>
          </a:xfrm>
          <a:prstGeom prst="rect">
            <a:avLst/>
          </a:prstGeom>
          <a:ln>
            <a:solidFill>
              <a:srgbClr val="000000"/>
            </a:solidFill>
          </a:ln>
        </p:spPr>
      </p:pic>
      <p:pic>
        <p:nvPicPr>
          <p:cNvPr id="7" name="Picture 6" descr="A picture containing outdoor, grass, person, tree&#10;&#10;Description generated with very high confidence">
            <a:extLst>
              <a:ext uri="{FF2B5EF4-FFF2-40B4-BE49-F238E27FC236}">
                <a16:creationId xmlns:a16="http://schemas.microsoft.com/office/drawing/2014/main" id="{0D03462A-D156-4BAA-90F3-475040CD1C3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700890" y="5096409"/>
            <a:ext cx="3797399" cy="1348966"/>
          </a:xfrm>
          <a:prstGeom prst="rect">
            <a:avLst/>
          </a:prstGeom>
        </p:spPr>
      </p:pic>
      <p:pic>
        <p:nvPicPr>
          <p:cNvPr id="8" name="Picture 7">
            <a:extLst>
              <a:ext uri="{FF2B5EF4-FFF2-40B4-BE49-F238E27FC236}">
                <a16:creationId xmlns:a16="http://schemas.microsoft.com/office/drawing/2014/main" id="{588C5520-ABD0-4B93-A4DD-DA8904ED08E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485"/>
          <a:stretch/>
        </p:blipFill>
        <p:spPr>
          <a:xfrm rot="5400000">
            <a:off x="1450454" y="3101651"/>
            <a:ext cx="1348966" cy="2583811"/>
          </a:xfrm>
          <a:prstGeom prst="rect">
            <a:avLst/>
          </a:prstGeom>
        </p:spPr>
      </p:pic>
      <p:pic>
        <p:nvPicPr>
          <p:cNvPr id="9" name="Picture 8">
            <a:extLst>
              <a:ext uri="{FF2B5EF4-FFF2-40B4-BE49-F238E27FC236}">
                <a16:creationId xmlns:a16="http://schemas.microsoft.com/office/drawing/2014/main" id="{69E86049-CEBF-44B1-8C1E-32C1A46CC80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700890" y="992506"/>
            <a:ext cx="3828108" cy="1343288"/>
          </a:xfrm>
          <a:prstGeom prst="rect">
            <a:avLst/>
          </a:prstGeom>
        </p:spPr>
      </p:pic>
      <p:pic>
        <p:nvPicPr>
          <p:cNvPr id="10" name="Picture 9">
            <a:extLst>
              <a:ext uri="{FF2B5EF4-FFF2-40B4-BE49-F238E27FC236}">
                <a16:creationId xmlns:a16="http://schemas.microsoft.com/office/drawing/2014/main" id="{E45FD38C-6DBA-4E2A-B748-3EEE36518DA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1"/>
          <a:stretch/>
        </p:blipFill>
        <p:spPr>
          <a:xfrm>
            <a:off x="860410" y="5086148"/>
            <a:ext cx="3814244" cy="1348965"/>
          </a:xfrm>
          <a:prstGeom prst="rect">
            <a:avLst/>
          </a:prstGeom>
        </p:spPr>
      </p:pic>
      <p:pic>
        <p:nvPicPr>
          <p:cNvPr id="11" name="Picture 10">
            <a:extLst>
              <a:ext uri="{FF2B5EF4-FFF2-40B4-BE49-F238E27FC236}">
                <a16:creationId xmlns:a16="http://schemas.microsoft.com/office/drawing/2014/main" id="{91B3C90E-DD3E-44E5-97A9-78B3CFAAD292}"/>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851357" y="2348040"/>
            <a:ext cx="3814244" cy="1354827"/>
          </a:xfrm>
          <a:prstGeom prst="rect">
            <a:avLst/>
          </a:prstGeom>
        </p:spPr>
      </p:pic>
      <p:pic>
        <p:nvPicPr>
          <p:cNvPr id="12" name="Picture 11">
            <a:extLst>
              <a:ext uri="{FF2B5EF4-FFF2-40B4-BE49-F238E27FC236}">
                <a16:creationId xmlns:a16="http://schemas.microsoft.com/office/drawing/2014/main" id="{D37D473C-1EFA-41B0-9002-52E268A0E6C5}"/>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r="-952"/>
          <a:stretch/>
        </p:blipFill>
        <p:spPr>
          <a:xfrm>
            <a:off x="869268" y="992506"/>
            <a:ext cx="3814244" cy="1346481"/>
          </a:xfrm>
          <a:prstGeom prst="rect">
            <a:avLst/>
          </a:prstGeom>
        </p:spPr>
      </p:pic>
      <p:sp>
        <p:nvSpPr>
          <p:cNvPr id="13" name="Title 1">
            <a:extLst>
              <a:ext uri="{FF2B5EF4-FFF2-40B4-BE49-F238E27FC236}">
                <a16:creationId xmlns:a16="http://schemas.microsoft.com/office/drawing/2014/main" id="{A702F1B2-B4EA-482A-8B37-7D31EA99E974}"/>
              </a:ext>
            </a:extLst>
          </p:cNvPr>
          <p:cNvSpPr>
            <a:spLocks noGrp="1"/>
          </p:cNvSpPr>
          <p:nvPr>
            <p:ph type="title"/>
          </p:nvPr>
        </p:nvSpPr>
        <p:spPr>
          <a:xfrm>
            <a:off x="710436" y="102784"/>
            <a:ext cx="7980907" cy="806938"/>
          </a:xfrm>
          <a:noFill/>
        </p:spPr>
        <p:txBody>
          <a:bodyPr>
            <a:noAutofit/>
          </a:bodyPr>
          <a:lstStyle/>
          <a:p>
            <a:pPr algn="ctr"/>
            <a:r>
              <a:rPr lang="en-US" sz="3200">
                <a:solidFill>
                  <a:srgbClr val="005941"/>
                </a:solidFill>
              </a:rPr>
              <a:t>In-Field Soil Health Assessment To Identify Resource Concern Presence</a:t>
            </a:r>
          </a:p>
        </p:txBody>
      </p:sp>
      <p:graphicFrame>
        <p:nvGraphicFramePr>
          <p:cNvPr id="14" name="Table 13">
            <a:extLst>
              <a:ext uri="{FF2B5EF4-FFF2-40B4-BE49-F238E27FC236}">
                <a16:creationId xmlns:a16="http://schemas.microsoft.com/office/drawing/2014/main" id="{D8570030-D548-462C-97D3-9F5EBCED119C}"/>
              </a:ext>
            </a:extLst>
          </p:cNvPr>
          <p:cNvGraphicFramePr>
            <a:graphicFrameLocks noGrp="1"/>
          </p:cNvGraphicFramePr>
          <p:nvPr/>
        </p:nvGraphicFramePr>
        <p:xfrm>
          <a:off x="845630" y="1007708"/>
          <a:ext cx="7683374" cy="5454312"/>
        </p:xfrm>
        <a:graphic>
          <a:graphicData uri="http://schemas.openxmlformats.org/drawingml/2006/table">
            <a:tbl>
              <a:tblPr firstRow="1" bandRow="1">
                <a:tableStyleId>{5940675A-B579-460E-94D1-54222C63F5DA}</a:tableStyleId>
              </a:tblPr>
              <a:tblGrid>
                <a:gridCol w="3841687">
                  <a:extLst>
                    <a:ext uri="{9D8B030D-6E8A-4147-A177-3AD203B41FA5}">
                      <a16:colId xmlns:a16="http://schemas.microsoft.com/office/drawing/2014/main" val="20000"/>
                    </a:ext>
                  </a:extLst>
                </a:gridCol>
                <a:gridCol w="3841687">
                  <a:extLst>
                    <a:ext uri="{9D8B030D-6E8A-4147-A177-3AD203B41FA5}">
                      <a16:colId xmlns:a16="http://schemas.microsoft.com/office/drawing/2014/main" val="20001"/>
                    </a:ext>
                  </a:extLst>
                </a:gridCol>
              </a:tblGrid>
              <a:tr h="1365567">
                <a:tc>
                  <a:txBody>
                    <a:bodyPr/>
                    <a:lstStyle/>
                    <a:p>
                      <a:pPr algn="ctr"/>
                      <a:endParaRPr lang="en-US" sz="2400" b="1">
                        <a:solidFill>
                          <a:schemeClr val="bg1"/>
                        </a:solidFill>
                        <a:effectLst>
                          <a:outerShdw blurRad="38100" dist="38100" dir="2700000" algn="tl">
                            <a:srgbClr val="000000">
                              <a:alpha val="43137"/>
                            </a:srgbClr>
                          </a:outerShdw>
                        </a:effectLst>
                      </a:endParaRPr>
                    </a:p>
                  </a:txBody>
                  <a:tcPr anchor="ctr"/>
                </a:tc>
                <a:tc>
                  <a:txBody>
                    <a:bodyPr/>
                    <a:lstStyle/>
                    <a:p>
                      <a:pPr algn="ctr"/>
                      <a:endParaRPr lang="en-US" sz="2400" b="1">
                        <a:solidFill>
                          <a:schemeClr val="bg1"/>
                        </a:solidFill>
                        <a:effectLst>
                          <a:outerShdw blurRad="38100" dist="38100" dir="2700000" algn="tl">
                            <a:srgbClr val="000000">
                              <a:alpha val="43137"/>
                            </a:srgbClr>
                          </a:outerShdw>
                        </a:effectLst>
                      </a:endParaRPr>
                    </a:p>
                  </a:txBody>
                  <a:tcPr anchor="ctr"/>
                </a:tc>
                <a:extLst>
                  <a:ext uri="{0D108BD9-81ED-4DB2-BD59-A6C34878D82A}">
                    <a16:rowId xmlns:a16="http://schemas.microsoft.com/office/drawing/2014/main" val="10000"/>
                  </a:ext>
                </a:extLst>
              </a:tr>
              <a:tr h="1362915">
                <a:tc>
                  <a:txBody>
                    <a:bodyPr/>
                    <a:lstStyle/>
                    <a:p>
                      <a:pPr algn="ctr"/>
                      <a:endParaRPr lang="en-US" sz="2400" b="1">
                        <a:solidFill>
                          <a:schemeClr val="bg1"/>
                        </a:solidFill>
                        <a:effectLst>
                          <a:outerShdw blurRad="38100" dist="38100" dir="2700000" algn="tl">
                            <a:srgbClr val="000000">
                              <a:alpha val="43137"/>
                            </a:srgbClr>
                          </a:outerShdw>
                        </a:effectLst>
                      </a:endParaRPr>
                    </a:p>
                  </a:txBody>
                  <a:tcPr anchor="ctr"/>
                </a:tc>
                <a:tc>
                  <a:txBody>
                    <a:bodyPr/>
                    <a:lstStyle/>
                    <a:p>
                      <a:pPr algn="ctr"/>
                      <a:endParaRPr lang="en-US" sz="2400" b="1">
                        <a:solidFill>
                          <a:schemeClr val="bg1"/>
                        </a:solidFill>
                        <a:effectLst>
                          <a:outerShdw blurRad="38100" dist="38100" dir="2700000" algn="tl">
                            <a:srgbClr val="000000">
                              <a:alpha val="43137"/>
                            </a:srgbClr>
                          </a:outerShdw>
                        </a:effectLst>
                      </a:endParaRPr>
                    </a:p>
                  </a:txBody>
                  <a:tcPr anchor="ctr"/>
                </a:tc>
                <a:extLst>
                  <a:ext uri="{0D108BD9-81ED-4DB2-BD59-A6C34878D82A}">
                    <a16:rowId xmlns:a16="http://schemas.microsoft.com/office/drawing/2014/main" val="10001"/>
                  </a:ext>
                </a:extLst>
              </a:tr>
              <a:tr h="1362915">
                <a:tc>
                  <a:txBody>
                    <a:bodyPr/>
                    <a:lstStyle/>
                    <a:p>
                      <a:pPr algn="ctr"/>
                      <a:endParaRPr lang="en-US" sz="2400" b="1">
                        <a:solidFill>
                          <a:schemeClr val="bg1"/>
                        </a:solidFill>
                        <a:effectLst>
                          <a:outerShdw blurRad="38100" dist="38100" dir="2700000" algn="tl">
                            <a:srgbClr val="000000">
                              <a:alpha val="43137"/>
                            </a:srgbClr>
                          </a:outerShdw>
                        </a:effectLst>
                      </a:endParaRPr>
                    </a:p>
                  </a:txBody>
                  <a:tcPr anchor="ctr"/>
                </a:tc>
                <a:tc>
                  <a:txBody>
                    <a:bodyPr/>
                    <a:lstStyle/>
                    <a:p>
                      <a:pPr algn="ctr"/>
                      <a:endParaRPr lang="en-US" sz="2400" b="1">
                        <a:solidFill>
                          <a:schemeClr val="bg1"/>
                        </a:solidFill>
                        <a:effectLst>
                          <a:outerShdw blurRad="38100" dist="38100" dir="2700000" algn="tl">
                            <a:srgbClr val="000000">
                              <a:alpha val="43137"/>
                            </a:srgbClr>
                          </a:outerShdw>
                        </a:effectLst>
                      </a:endParaRPr>
                    </a:p>
                  </a:txBody>
                  <a:tcPr anchor="ctr"/>
                </a:tc>
                <a:extLst>
                  <a:ext uri="{0D108BD9-81ED-4DB2-BD59-A6C34878D82A}">
                    <a16:rowId xmlns:a16="http://schemas.microsoft.com/office/drawing/2014/main" val="10002"/>
                  </a:ext>
                </a:extLst>
              </a:tr>
              <a:tr h="1362915">
                <a:tc>
                  <a:txBody>
                    <a:bodyPr/>
                    <a:lstStyle/>
                    <a:p>
                      <a:pPr algn="ctr"/>
                      <a:endParaRPr lang="en-US" sz="2400" b="1" strike="noStrike">
                        <a:solidFill>
                          <a:schemeClr val="bg1"/>
                        </a:solidFill>
                        <a:effectLst>
                          <a:outerShdw blurRad="38100" dist="38100" dir="2700000" algn="tl">
                            <a:srgbClr val="000000">
                              <a:alpha val="43137"/>
                            </a:srgbClr>
                          </a:outerShdw>
                        </a:effectLst>
                      </a:endParaRPr>
                    </a:p>
                  </a:txBody>
                  <a:tcPr anchor="ctr"/>
                </a:tc>
                <a:tc>
                  <a:txBody>
                    <a:bodyPr/>
                    <a:lstStyle/>
                    <a:p>
                      <a:pPr algn="ctr"/>
                      <a:endParaRPr lang="en-US" sz="2400" b="1">
                        <a:solidFill>
                          <a:schemeClr val="bg1"/>
                        </a:solidFill>
                        <a:effectLst>
                          <a:outerShdw blurRad="38100" dist="38100" dir="2700000" algn="tl">
                            <a:srgbClr val="000000">
                              <a:alpha val="43137"/>
                            </a:srgbClr>
                          </a:outerShdw>
                        </a:effectLst>
                      </a:endParaRPr>
                    </a:p>
                  </a:txBody>
                  <a:tcPr anchor="ctr"/>
                </a:tc>
                <a:extLst>
                  <a:ext uri="{0D108BD9-81ED-4DB2-BD59-A6C34878D82A}">
                    <a16:rowId xmlns:a16="http://schemas.microsoft.com/office/drawing/2014/main" val="10003"/>
                  </a:ext>
                </a:extLst>
              </a:tr>
            </a:tbl>
          </a:graphicData>
        </a:graphic>
      </p:graphicFrame>
      <p:sp>
        <p:nvSpPr>
          <p:cNvPr id="15" name="TextBox 14">
            <a:extLst>
              <a:ext uri="{FF2B5EF4-FFF2-40B4-BE49-F238E27FC236}">
                <a16:creationId xmlns:a16="http://schemas.microsoft.com/office/drawing/2014/main" id="{393C0AF2-B407-4474-BAAB-E0C525369167}"/>
              </a:ext>
            </a:extLst>
          </p:cNvPr>
          <p:cNvSpPr txBox="1"/>
          <p:nvPr/>
        </p:nvSpPr>
        <p:spPr>
          <a:xfrm>
            <a:off x="1767978" y="1444731"/>
            <a:ext cx="2016824" cy="461665"/>
          </a:xfrm>
          <a:prstGeom prst="rect">
            <a:avLst/>
          </a:prstGeom>
          <a:solidFill>
            <a:schemeClr val="tx1">
              <a:alpha val="4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Soil Cover</a:t>
            </a:r>
          </a:p>
        </p:txBody>
      </p:sp>
      <p:sp>
        <p:nvSpPr>
          <p:cNvPr id="16" name="TextBox 15">
            <a:extLst>
              <a:ext uri="{FF2B5EF4-FFF2-40B4-BE49-F238E27FC236}">
                <a16:creationId xmlns:a16="http://schemas.microsoft.com/office/drawing/2014/main" id="{62CD0B27-28A6-48CA-B4CA-71EECAE212D5}"/>
              </a:ext>
            </a:extLst>
          </p:cNvPr>
          <p:cNvSpPr txBox="1"/>
          <p:nvPr/>
        </p:nvSpPr>
        <p:spPr>
          <a:xfrm>
            <a:off x="845630" y="5083831"/>
            <a:ext cx="3797398" cy="830997"/>
          </a:xfrm>
          <a:prstGeom prst="rect">
            <a:avLst/>
          </a:prstGeom>
          <a:solidFill>
            <a:schemeClr val="tx1">
              <a:alpha val="4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Penetration Resistance/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Soil Structure/ Ponding</a:t>
            </a:r>
          </a:p>
        </p:txBody>
      </p:sp>
      <p:sp>
        <p:nvSpPr>
          <p:cNvPr id="17" name="TextBox 16">
            <a:extLst>
              <a:ext uri="{FF2B5EF4-FFF2-40B4-BE49-F238E27FC236}">
                <a16:creationId xmlns:a16="http://schemas.microsoft.com/office/drawing/2014/main" id="{7C25E2E1-CB72-4BCC-B85E-3450E177EA33}"/>
              </a:ext>
            </a:extLst>
          </p:cNvPr>
          <p:cNvSpPr txBox="1"/>
          <p:nvPr/>
        </p:nvSpPr>
        <p:spPr>
          <a:xfrm>
            <a:off x="5592136" y="1432372"/>
            <a:ext cx="2288632" cy="461665"/>
          </a:xfrm>
          <a:prstGeom prst="rect">
            <a:avLst/>
          </a:prstGeom>
          <a:solidFill>
            <a:schemeClr val="tx1">
              <a:alpha val="4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Surface Crusting</a:t>
            </a:r>
          </a:p>
        </p:txBody>
      </p:sp>
      <p:sp>
        <p:nvSpPr>
          <p:cNvPr id="18" name="TextBox 17">
            <a:extLst>
              <a:ext uri="{FF2B5EF4-FFF2-40B4-BE49-F238E27FC236}">
                <a16:creationId xmlns:a16="http://schemas.microsoft.com/office/drawing/2014/main" id="{CFD0D11D-680D-4C02-AA79-2FA9FE11421A}"/>
              </a:ext>
            </a:extLst>
          </p:cNvPr>
          <p:cNvSpPr txBox="1"/>
          <p:nvPr/>
        </p:nvSpPr>
        <p:spPr>
          <a:xfrm>
            <a:off x="5520132" y="4155571"/>
            <a:ext cx="2453378" cy="461665"/>
          </a:xfrm>
          <a:prstGeom prst="rect">
            <a:avLst/>
          </a:prstGeom>
          <a:solidFill>
            <a:schemeClr val="tx1">
              <a:alpha val="4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Biological Activity</a:t>
            </a:r>
          </a:p>
        </p:txBody>
      </p:sp>
      <p:sp>
        <p:nvSpPr>
          <p:cNvPr id="19" name="TextBox 18">
            <a:extLst>
              <a:ext uri="{FF2B5EF4-FFF2-40B4-BE49-F238E27FC236}">
                <a16:creationId xmlns:a16="http://schemas.microsoft.com/office/drawing/2014/main" id="{745F61B2-3F4E-453A-A02F-BAC82E679ED3}"/>
              </a:ext>
            </a:extLst>
          </p:cNvPr>
          <p:cNvSpPr txBox="1"/>
          <p:nvPr/>
        </p:nvSpPr>
        <p:spPr>
          <a:xfrm>
            <a:off x="6026112" y="5540060"/>
            <a:ext cx="1406094" cy="461665"/>
          </a:xfrm>
          <a:prstGeom prst="rect">
            <a:avLst/>
          </a:prstGeom>
          <a:solidFill>
            <a:schemeClr val="tx1">
              <a:alpha val="4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Soil Color</a:t>
            </a:r>
          </a:p>
        </p:txBody>
      </p:sp>
      <p:sp>
        <p:nvSpPr>
          <p:cNvPr id="20" name="TextBox 19">
            <a:extLst>
              <a:ext uri="{FF2B5EF4-FFF2-40B4-BE49-F238E27FC236}">
                <a16:creationId xmlns:a16="http://schemas.microsoft.com/office/drawing/2014/main" id="{5386F7AB-A3B4-442A-B96E-FA37ECCCA802}"/>
              </a:ext>
            </a:extLst>
          </p:cNvPr>
          <p:cNvSpPr txBox="1"/>
          <p:nvPr/>
        </p:nvSpPr>
        <p:spPr>
          <a:xfrm>
            <a:off x="1475016" y="2727292"/>
            <a:ext cx="2706724" cy="461665"/>
          </a:xfrm>
          <a:prstGeom prst="rect">
            <a:avLst/>
          </a:prstGeom>
          <a:solidFill>
            <a:schemeClr val="tx1">
              <a:alpha val="4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Residue Breakdown</a:t>
            </a:r>
          </a:p>
        </p:txBody>
      </p:sp>
      <p:pic>
        <p:nvPicPr>
          <p:cNvPr id="21" name="Picture 20" descr="A close up of a bowl&#10;&#10;Description generated with high confidence">
            <a:extLst>
              <a:ext uri="{FF2B5EF4-FFF2-40B4-BE49-F238E27FC236}">
                <a16:creationId xmlns:a16="http://schemas.microsoft.com/office/drawing/2014/main" id="{C68A2F56-3F79-4C36-8CFA-3924A0EE94E2}"/>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6720869" y="2370634"/>
            <a:ext cx="1819439" cy="1292463"/>
          </a:xfrm>
          <a:prstGeom prst="rect">
            <a:avLst/>
          </a:prstGeom>
        </p:spPr>
      </p:pic>
      <p:sp>
        <p:nvSpPr>
          <p:cNvPr id="22" name="TextBox 21">
            <a:extLst>
              <a:ext uri="{FF2B5EF4-FFF2-40B4-BE49-F238E27FC236}">
                <a16:creationId xmlns:a16="http://schemas.microsoft.com/office/drawing/2014/main" id="{349838EF-9BB0-4183-A970-97C12036B481}"/>
              </a:ext>
            </a:extLst>
          </p:cNvPr>
          <p:cNvSpPr txBox="1"/>
          <p:nvPr/>
        </p:nvSpPr>
        <p:spPr>
          <a:xfrm>
            <a:off x="5757593" y="2718131"/>
            <a:ext cx="1957718" cy="830997"/>
          </a:xfrm>
          <a:prstGeom prst="rect">
            <a:avLst/>
          </a:prstGeom>
          <a:solidFill>
            <a:schemeClr val="tx1">
              <a:alpha val="4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Plant Roots &amp; Pores</a:t>
            </a:r>
          </a:p>
        </p:txBody>
      </p:sp>
      <p:pic>
        <p:nvPicPr>
          <p:cNvPr id="23" name="Picture 22">
            <a:extLst>
              <a:ext uri="{FF2B5EF4-FFF2-40B4-BE49-F238E27FC236}">
                <a16:creationId xmlns:a16="http://schemas.microsoft.com/office/drawing/2014/main" id="{E7324CA5-D45A-49DD-BBC2-769F95415D2B}"/>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2920635" y="3734864"/>
            <a:ext cx="1755484" cy="1342230"/>
          </a:xfrm>
          <a:prstGeom prst="rect">
            <a:avLst/>
          </a:prstGeom>
        </p:spPr>
      </p:pic>
      <p:sp>
        <p:nvSpPr>
          <p:cNvPr id="24" name="TextBox 23">
            <a:extLst>
              <a:ext uri="{FF2B5EF4-FFF2-40B4-BE49-F238E27FC236}">
                <a16:creationId xmlns:a16="http://schemas.microsoft.com/office/drawing/2014/main" id="{1C60CCFA-7811-44E9-9316-65F1BDE88730}"/>
              </a:ext>
            </a:extLst>
          </p:cNvPr>
          <p:cNvSpPr txBox="1"/>
          <p:nvPr/>
        </p:nvSpPr>
        <p:spPr>
          <a:xfrm>
            <a:off x="1536472" y="4246131"/>
            <a:ext cx="2583811" cy="461665"/>
          </a:xfrm>
          <a:prstGeom prst="rect">
            <a:avLst/>
          </a:prstGeom>
          <a:solidFill>
            <a:schemeClr val="tx1">
              <a:alpha val="4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Aggregate Stability</a:t>
            </a:r>
          </a:p>
        </p:txBody>
      </p:sp>
    </p:spTree>
    <p:extLst>
      <p:ext uri="{BB962C8B-B14F-4D97-AF65-F5344CB8AC3E}">
        <p14:creationId xmlns:p14="http://schemas.microsoft.com/office/powerpoint/2010/main" val="255423330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6E7A3C0-73B0-4928-BA80-B5F37ADEF0DA}"/>
              </a:ext>
            </a:extLst>
          </p:cNvPr>
          <p:cNvSpPr>
            <a:spLocks noGrp="1"/>
          </p:cNvSpPr>
          <p:nvPr>
            <p:ph type="title"/>
          </p:nvPr>
        </p:nvSpPr>
        <p:spPr>
          <a:xfrm>
            <a:off x="785966" y="148816"/>
            <a:ext cx="7886700" cy="529609"/>
          </a:xfrm>
          <a:noFill/>
        </p:spPr>
        <p:txBody>
          <a:bodyPr>
            <a:noAutofit/>
          </a:bodyPr>
          <a:lstStyle/>
          <a:p>
            <a:r>
              <a:rPr lang="en-US" sz="3600"/>
              <a:t>In-Field Assessment</a:t>
            </a:r>
          </a:p>
        </p:txBody>
      </p:sp>
      <p:graphicFrame>
        <p:nvGraphicFramePr>
          <p:cNvPr id="9" name="Content Placeholder 8">
            <a:extLst>
              <a:ext uri="{FF2B5EF4-FFF2-40B4-BE49-F238E27FC236}">
                <a16:creationId xmlns:a16="http://schemas.microsoft.com/office/drawing/2014/main" id="{165567EC-B302-416B-BC01-7C2B5C0472E7}"/>
              </a:ext>
            </a:extLst>
          </p:cNvPr>
          <p:cNvGraphicFramePr>
            <a:graphicFrameLocks noGrp="1"/>
          </p:cNvGraphicFramePr>
          <p:nvPr>
            <p:ph idx="1"/>
            <p:extLst>
              <p:ext uri="{D42A27DB-BD31-4B8C-83A1-F6EECF244321}">
                <p14:modId xmlns:p14="http://schemas.microsoft.com/office/powerpoint/2010/main" val="4007701410"/>
              </p:ext>
            </p:extLst>
          </p:nvPr>
        </p:nvGraphicFramePr>
        <p:xfrm>
          <a:off x="309452" y="1476296"/>
          <a:ext cx="8525096" cy="4817748"/>
        </p:xfrm>
        <a:graphic>
          <a:graphicData uri="http://schemas.openxmlformats.org/drawingml/2006/table">
            <a:tbl>
              <a:tblPr firstRow="1" bandRow="1">
                <a:tableStyleId>{FABFCF23-3B69-468F-B69F-88F6DE6A72F2}</a:tableStyleId>
              </a:tblPr>
              <a:tblGrid>
                <a:gridCol w="1551621">
                  <a:extLst>
                    <a:ext uri="{9D8B030D-6E8A-4147-A177-3AD203B41FA5}">
                      <a16:colId xmlns:a16="http://schemas.microsoft.com/office/drawing/2014/main" val="264845519"/>
                    </a:ext>
                  </a:extLst>
                </a:gridCol>
                <a:gridCol w="2897856">
                  <a:extLst>
                    <a:ext uri="{9D8B030D-6E8A-4147-A177-3AD203B41FA5}">
                      <a16:colId xmlns:a16="http://schemas.microsoft.com/office/drawing/2014/main" val="4129867586"/>
                    </a:ext>
                  </a:extLst>
                </a:gridCol>
                <a:gridCol w="307923">
                  <a:extLst>
                    <a:ext uri="{9D8B030D-6E8A-4147-A177-3AD203B41FA5}">
                      <a16:colId xmlns:a16="http://schemas.microsoft.com/office/drawing/2014/main" val="3785781740"/>
                    </a:ext>
                  </a:extLst>
                </a:gridCol>
                <a:gridCol w="3767696">
                  <a:extLst>
                    <a:ext uri="{9D8B030D-6E8A-4147-A177-3AD203B41FA5}">
                      <a16:colId xmlns:a16="http://schemas.microsoft.com/office/drawing/2014/main" val="3546296350"/>
                    </a:ext>
                  </a:extLst>
                </a:gridCol>
              </a:tblGrid>
              <a:tr h="539393">
                <a:tc gridSpan="4">
                  <a:txBody>
                    <a:bodyPr/>
                    <a:lstStyle/>
                    <a:p>
                      <a:pPr algn="ctr"/>
                      <a:r>
                        <a:rPr lang="en-US" sz="2400"/>
                        <a:t>Indicator: Soil Cover</a:t>
                      </a:r>
                      <a:endParaRPr lang="en-US" sz="2400">
                        <a:latin typeface="+mn-lt"/>
                      </a:endParaRPr>
                    </a:p>
                  </a:txBody>
                  <a:tcPr/>
                </a:tc>
                <a:tc hMerge="1">
                  <a:txBody>
                    <a:bodyPr/>
                    <a:lstStyle/>
                    <a:p>
                      <a:pPr algn="ctr"/>
                      <a:endParaRPr lang="en-US" sz="2400">
                        <a:latin typeface="+mn-lt"/>
                      </a:endParaRPr>
                    </a:p>
                  </a:txBody>
                  <a:tcPr/>
                </a:tc>
                <a:tc hMerge="1">
                  <a:txBody>
                    <a:bodyPr/>
                    <a:lstStyle/>
                    <a:p>
                      <a:endParaRPr lang="en-US"/>
                    </a:p>
                  </a:txBody>
                  <a:tcPr/>
                </a:tc>
                <a:tc hMerge="1">
                  <a:txBody>
                    <a:bodyPr/>
                    <a:lstStyle/>
                    <a:p>
                      <a:pPr algn="ctr"/>
                      <a:endParaRPr lang="en-US" sz="2400">
                        <a:latin typeface="+mn-lt"/>
                      </a:endParaRPr>
                    </a:p>
                  </a:txBody>
                  <a:tcPr/>
                </a:tc>
                <a:extLst>
                  <a:ext uri="{0D108BD9-81ED-4DB2-BD59-A6C34878D82A}">
                    <a16:rowId xmlns:a16="http://schemas.microsoft.com/office/drawing/2014/main" val="3204451057"/>
                  </a:ext>
                </a:extLst>
              </a:tr>
              <a:tr h="7669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baseline="0"/>
                        <a:t>Description</a:t>
                      </a:r>
                    </a:p>
                    <a:p>
                      <a:endParaRPr lang="en-US" sz="1800" b="1" i="0" u="none" strike="noStrike" baseline="0">
                        <a:solidFill>
                          <a:srgbClr val="000000"/>
                        </a:solidFill>
                        <a:latin typeface="+mn-lt"/>
                      </a:endParaRPr>
                    </a:p>
                  </a:txBody>
                  <a:tcPr>
                    <a:lnR w="12700" cap="flat" cmpd="sng" algn="ctr">
                      <a:solidFill>
                        <a:schemeClr val="accent5"/>
                      </a:solidFill>
                      <a:prstDash val="solid"/>
                      <a:round/>
                      <a:headEnd type="none" w="med" len="med"/>
                      <a:tailEnd type="none" w="med" len="med"/>
                    </a:lnR>
                  </a:tcPr>
                </a:tc>
                <a:tc gridSpan="3">
                  <a:txBody>
                    <a:bodyPr/>
                    <a:lstStyle/>
                    <a:p>
                      <a:pPr marL="0" indent="0">
                        <a:buFont typeface="Arial" panose="020B0604020202020204" pitchFamily="34" charset="0"/>
                        <a:buNone/>
                      </a:pPr>
                      <a:r>
                        <a:rPr lang="en-US" sz="1800" b="0" i="0" u="none" strike="noStrike" baseline="0">
                          <a:solidFill>
                            <a:srgbClr val="000000"/>
                          </a:solidFill>
                          <a:latin typeface="+mn-lt"/>
                        </a:rPr>
                        <a:t>Soil cover is the percent of the soil surface that is covered by plant residue, organic mulch and/or live plants.</a:t>
                      </a: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endParaRPr lang="en-US"/>
                    </a:p>
                  </a:txBody>
                  <a:tcPr/>
                </a:tc>
                <a:tc hMerge="1">
                  <a:txBody>
                    <a:bodyPr/>
                    <a:lstStyle/>
                    <a:p>
                      <a:pPr marL="0" indent="0">
                        <a:buFont typeface="Arial" panose="020B0604020202020204" pitchFamily="34" charset="0"/>
                        <a:buNone/>
                      </a:pPr>
                      <a:endParaRPr lang="en-US" sz="1800" b="0" i="0" u="none" strike="noStrike" baseline="0">
                        <a:solidFill>
                          <a:srgbClr val="000000"/>
                        </a:solidFill>
                        <a:latin typeface="+mn-lt"/>
                      </a:endParaRP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3718424766"/>
                  </a:ext>
                </a:extLst>
              </a:tr>
              <a:tr h="1082814">
                <a:tc>
                  <a:txBody>
                    <a:bodyPr/>
                    <a:lstStyle/>
                    <a:p>
                      <a:pPr lvl="0"/>
                      <a:r>
                        <a:rPr lang="en-US" sz="1800" b="1" kern="1200">
                          <a:solidFill>
                            <a:schemeClr val="dk1"/>
                          </a:solidFill>
                          <a:effectLst/>
                          <a:latin typeface="+mn-lt"/>
                          <a:ea typeface="+mn-ea"/>
                          <a:cs typeface="+mn-cs"/>
                        </a:rPr>
                        <a:t>Resource Concerns Addressed</a:t>
                      </a:r>
                    </a:p>
                  </a:txBody>
                  <a:tcPr>
                    <a:lnR w="12700" cap="flat" cmpd="sng" algn="ctr">
                      <a:solidFill>
                        <a:schemeClr val="accent5"/>
                      </a:solidFill>
                      <a:prstDash val="solid"/>
                      <a:round/>
                      <a:headEnd type="none" w="med" len="med"/>
                      <a:tailEnd type="none" w="med" len="med"/>
                    </a:lnR>
                  </a:tcPr>
                </a:tc>
                <a:tc>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Aggregate instability</a:t>
                      </a:r>
                    </a:p>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Soil organism habitat loss or degradation</a:t>
                      </a:r>
                    </a:p>
                  </a:txBody>
                  <a:tcPr>
                    <a:lnL w="12700" cap="flat" cmpd="sng" algn="ctr">
                      <a:solidFill>
                        <a:schemeClr val="accent5"/>
                      </a:solidFill>
                      <a:prstDash val="solid"/>
                      <a:round/>
                      <a:headEnd type="none" w="med" len="med"/>
                      <a:tailEnd type="none" w="med" len="med"/>
                    </a:lnL>
                  </a:tcPr>
                </a:tc>
                <a:tc gridSpan="2">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Soil organic matter depletion</a:t>
                      </a:r>
                    </a:p>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tc>
                <a:tc hMerge="1">
                  <a:txBody>
                    <a:bodyPr/>
                    <a:lstStyle/>
                    <a:p>
                      <a:pPr marL="285750" indent="-285750">
                        <a:buFont typeface="Arial" panose="020B0604020202020204" pitchFamily="34" charset="0"/>
                        <a:buChar char="•"/>
                      </a:pPr>
                      <a:endParaRPr lang="en-US" sz="1800" b="0" i="0" u="none" strike="noStrike" kern="1200" baseline="0">
                        <a:solidFill>
                          <a:schemeClr val="dk1"/>
                        </a:solidFill>
                        <a:latin typeface="+mn-lt"/>
                        <a:ea typeface="+mn-ea"/>
                        <a:cs typeface="+mn-cs"/>
                      </a:endParaRPr>
                    </a:p>
                  </a:txBody>
                  <a:tcPr/>
                </a:tc>
                <a:extLst>
                  <a:ext uri="{0D108BD9-81ED-4DB2-BD59-A6C34878D82A}">
                    <a16:rowId xmlns:a16="http://schemas.microsoft.com/office/drawing/2014/main" val="853510497"/>
                  </a:ext>
                </a:extLst>
              </a:tr>
              <a:tr h="1281132">
                <a:tc>
                  <a:txBody>
                    <a:bodyPr/>
                    <a:lstStyle/>
                    <a:p>
                      <a:pPr lvl="0"/>
                      <a:r>
                        <a:rPr lang="en-US" sz="1800" b="1" i="0" u="none" strike="noStrike" kern="1200" baseline="0">
                          <a:solidFill>
                            <a:schemeClr val="dk1"/>
                          </a:solidFill>
                          <a:effectLst/>
                          <a:latin typeface="+mn-lt"/>
                          <a:ea typeface="+mn-ea"/>
                          <a:cs typeface="+mn-cs"/>
                        </a:rPr>
                        <a:t>In-field measurement</a:t>
                      </a:r>
                    </a:p>
                  </a:txBody>
                  <a:tcPr>
                    <a:lnR w="12700" cap="flat" cmpd="sng" algn="ctr">
                      <a:solidFill>
                        <a:schemeClr val="accent5"/>
                      </a:solidFill>
                      <a:prstDash val="solid"/>
                      <a:round/>
                      <a:headEnd type="none" w="med" len="med"/>
                      <a:tailEnd type="none" w="med" len="med"/>
                    </a:lnR>
                  </a:tcPr>
                </a:tc>
                <a:tc gridSpan="3">
                  <a:txBody>
                    <a:bodyPr/>
                    <a:lstStyle/>
                    <a:p>
                      <a:pPr marL="342900" lvl="0" indent="-342900">
                        <a:buFont typeface="Arial" panose="020B0604020202020204" pitchFamily="34" charset="0"/>
                        <a:buAutoNum type="arabicPeriod"/>
                      </a:pPr>
                      <a:r>
                        <a:rPr lang="en-US" sz="1800" b="0" i="0" u="none" strike="noStrike" kern="1200" baseline="0" dirty="0">
                          <a:solidFill>
                            <a:schemeClr val="dk1"/>
                          </a:solidFill>
                          <a:latin typeface="+mn-lt"/>
                          <a:ea typeface="+mn-ea"/>
                          <a:cs typeface="+mn-cs"/>
                        </a:rPr>
                        <a:t>Farmer interview,</a:t>
                      </a:r>
                    </a:p>
                    <a:p>
                      <a:pPr marL="342900" lvl="0" indent="-342900">
                        <a:buFont typeface="Arial" panose="020B0604020202020204" pitchFamily="34" charset="0"/>
                        <a:buAutoNum type="arabicPeriod"/>
                      </a:pPr>
                      <a:r>
                        <a:rPr lang="en-US" sz="1800" b="0" i="0" u="none" strike="noStrike" kern="1200" baseline="0" dirty="0">
                          <a:solidFill>
                            <a:schemeClr val="dk1"/>
                          </a:solidFill>
                          <a:latin typeface="+mn-lt"/>
                          <a:ea typeface="+mn-ea"/>
                          <a:cs typeface="+mn-cs"/>
                        </a:rPr>
                        <a:t>Photo estimation method or state approved method, OR</a:t>
                      </a:r>
                    </a:p>
                    <a:p>
                      <a:pPr marL="342900" lvl="0" indent="-342900">
                        <a:buFont typeface="Arial" panose="020B0604020202020204" pitchFamily="34" charset="0"/>
                        <a:buAutoNum type="arabicPeriod"/>
                      </a:pPr>
                      <a:r>
                        <a:rPr lang="en-US" sz="1800" b="0" i="0" u="none" strike="noStrike" kern="1200" baseline="0" dirty="0">
                          <a:solidFill>
                            <a:schemeClr val="dk1"/>
                          </a:solidFill>
                          <a:latin typeface="+mn-lt"/>
                          <a:ea typeface="+mn-ea"/>
                          <a:cs typeface="+mn-cs"/>
                        </a:rPr>
                        <a:t>Line intercept: </a:t>
                      </a:r>
                      <a:r>
                        <a:rPr lang="en-US" sz="1800" b="0" i="0" u="none" strike="noStrike" kern="1200" baseline="0" dirty="0">
                          <a:solidFill>
                            <a:schemeClr val="dk1"/>
                          </a:solidFill>
                          <a:latin typeface="+mn-lt"/>
                          <a:ea typeface="+mn-ea"/>
                          <a:cs typeface="+mn-cs"/>
                          <a:hlinkClick r:id="rId3"/>
                        </a:rPr>
                        <a:t>https://www.nrcs.usda.gov/sites/default/files/2022-10/Cropland_InField_Soil_Health_Assessment_Guide.pdf</a:t>
                      </a:r>
                      <a:endParaRPr lang="en-US" sz="1800" b="0" i="0" u="none" strike="noStrike" kern="1200" baseline="0" dirty="0">
                        <a:solidFill>
                          <a:schemeClr val="dk1"/>
                        </a:solidFill>
                        <a:latin typeface="+mn-lt"/>
                        <a:ea typeface="+mn-ea"/>
                        <a:cs typeface="+mn-cs"/>
                      </a:endParaRPr>
                    </a:p>
                    <a:p>
                      <a:pPr marL="342900" lvl="0" indent="-342900">
                        <a:buFont typeface="Arial" panose="020B0604020202020204" pitchFamily="34" charset="0"/>
                        <a:buAutoNum type="arabicPeriod"/>
                      </a:pPr>
                      <a:endParaRPr lang="en-US" sz="1600" b="0" i="0" u="none" strike="noStrike" kern="1200" baseline="0" dirty="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tc>
                <a:tc hMerge="1">
                  <a:txBody>
                    <a:bodyPr/>
                    <a:lstStyle/>
                    <a:p>
                      <a:pPr marL="342900" lvl="0" indent="-342900">
                        <a:buFont typeface="Arial" panose="020B0604020202020204" pitchFamily="34" charset="0"/>
                        <a:buAutoNum type="arabicPeriod"/>
                      </a:pPr>
                      <a:endParaRPr lang="en-US" sz="16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tcPr>
                </a:tc>
                <a:extLst>
                  <a:ext uri="{0D108BD9-81ED-4DB2-BD59-A6C34878D82A}">
                    <a16:rowId xmlns:a16="http://schemas.microsoft.com/office/drawing/2014/main" val="3157110940"/>
                  </a:ext>
                </a:extLst>
              </a:tr>
              <a:tr h="404568">
                <a:tc rowSpan="2">
                  <a:txBody>
                    <a:bodyPr/>
                    <a:lstStyle/>
                    <a:p>
                      <a:pPr lvl="0"/>
                      <a:r>
                        <a:rPr lang="en-US" sz="1800" b="1" i="0" u="none" strike="noStrike" kern="1200" baseline="0">
                          <a:solidFill>
                            <a:schemeClr val="dk1"/>
                          </a:solidFill>
                          <a:effectLst/>
                          <a:latin typeface="+mn-lt"/>
                          <a:ea typeface="+mn-ea"/>
                          <a:cs typeface="+mn-cs"/>
                        </a:rPr>
                        <a:t>Rating Criteria</a:t>
                      </a:r>
                    </a:p>
                  </a:txBody>
                  <a:tcPr>
                    <a:lnR w="12700" cap="flat" cmpd="sng" algn="ctr">
                      <a:solidFill>
                        <a:schemeClr val="accent5"/>
                      </a:solidFill>
                      <a:prstDash val="solid"/>
                      <a:round/>
                      <a:headEnd type="none" w="med" len="med"/>
                      <a:tailEnd type="none" w="med" len="med"/>
                    </a:lnR>
                  </a:tcPr>
                </a:tc>
                <a:tc gridSpan="2">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Meets Criteria</a:t>
                      </a: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tc>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extLst>
                  <a:ext uri="{0D108BD9-81ED-4DB2-BD59-A6C34878D82A}">
                    <a16:rowId xmlns:a16="http://schemas.microsoft.com/office/drawing/2014/main" val="940662889"/>
                  </a:ext>
                </a:extLst>
              </a:tr>
              <a:tr h="591505">
                <a:tc vMerge="1">
                  <a:txBody>
                    <a:bodyPr/>
                    <a:lstStyle/>
                    <a:p>
                      <a:endParaRPr lang="en-US"/>
                    </a:p>
                  </a:txBody>
                  <a:tcPr/>
                </a:tc>
                <a:tc gridSpan="2">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Cover &gt; 75% after planting</a:t>
                      </a: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algn="ctr"/>
                      <a:r>
                        <a:rPr lang="en-US" sz="1800" b="0" i="0" u="none" strike="noStrike" kern="1200" baseline="0">
                          <a:solidFill>
                            <a:schemeClr val="dk1"/>
                          </a:solidFill>
                          <a:latin typeface="+mn-lt"/>
                          <a:ea typeface="+mn-ea"/>
                          <a:cs typeface="+mn-cs"/>
                        </a:rPr>
                        <a:t>Cover </a:t>
                      </a:r>
                      <a:r>
                        <a:rPr lang="en-US" sz="1800" b="0" i="0" u="sng" strike="noStrike" kern="1200" baseline="0">
                          <a:solidFill>
                            <a:schemeClr val="dk1"/>
                          </a:solidFill>
                          <a:latin typeface="+mn-lt"/>
                          <a:ea typeface="+mn-ea"/>
                          <a:cs typeface="+mn-cs"/>
                        </a:rPr>
                        <a:t>&lt;</a:t>
                      </a:r>
                      <a:r>
                        <a:rPr lang="en-US" sz="1800" b="0" i="0" u="none" strike="noStrike" kern="1200" baseline="0">
                          <a:solidFill>
                            <a:schemeClr val="dk1"/>
                          </a:solidFill>
                          <a:latin typeface="+mn-lt"/>
                          <a:ea typeface="+mn-ea"/>
                          <a:cs typeface="+mn-cs"/>
                        </a:rPr>
                        <a:t> 75% after planting</a:t>
                      </a:r>
                      <a:endParaRPr lang="en-US"/>
                    </a:p>
                  </a:txBody>
                  <a:tcPr>
                    <a:solidFill>
                      <a:srgbClr val="FF5D5D"/>
                    </a:solidFill>
                  </a:tcPr>
                </a:tc>
                <a:tc>
                  <a:txBody>
                    <a:bodyPr/>
                    <a:lstStyle/>
                    <a:p>
                      <a:pPr algn="ctr"/>
                      <a:r>
                        <a:rPr lang="en-US" sz="1800" b="0" i="0" u="none" strike="noStrike" kern="1200" baseline="0" dirty="0">
                          <a:solidFill>
                            <a:schemeClr val="dk1"/>
                          </a:solidFill>
                          <a:latin typeface="+mn-lt"/>
                          <a:ea typeface="+mn-ea"/>
                          <a:cs typeface="+mn-cs"/>
                        </a:rPr>
                        <a:t>Cover </a:t>
                      </a:r>
                      <a:r>
                        <a:rPr lang="en-US" sz="1800" b="0" i="0" u="sng" strike="noStrike" kern="1200" baseline="0" dirty="0">
                          <a:solidFill>
                            <a:schemeClr val="dk1"/>
                          </a:solidFill>
                          <a:latin typeface="+mn-lt"/>
                          <a:ea typeface="+mn-ea"/>
                          <a:cs typeface="+mn-cs"/>
                        </a:rPr>
                        <a:t>&lt;</a:t>
                      </a:r>
                      <a:r>
                        <a:rPr lang="en-US" sz="1800" b="0" i="0" u="none" strike="noStrike" kern="1200" baseline="0" dirty="0">
                          <a:solidFill>
                            <a:schemeClr val="dk1"/>
                          </a:solidFill>
                          <a:latin typeface="+mn-lt"/>
                          <a:ea typeface="+mn-ea"/>
                          <a:cs typeface="+mn-cs"/>
                        </a:rPr>
                        <a:t> 75% after planting</a:t>
                      </a:r>
                      <a:endParaRPr lang="en-US" dirty="0"/>
                    </a:p>
                  </a:txBody>
                  <a:tcPr>
                    <a:solidFill>
                      <a:srgbClr val="FF5D5D"/>
                    </a:solidFill>
                  </a:tcPr>
                </a:tc>
                <a:extLst>
                  <a:ext uri="{0D108BD9-81ED-4DB2-BD59-A6C34878D82A}">
                    <a16:rowId xmlns:a16="http://schemas.microsoft.com/office/drawing/2014/main" val="3471574087"/>
                  </a:ext>
                </a:extLst>
              </a:tr>
            </a:tbl>
          </a:graphicData>
        </a:graphic>
      </p:graphicFrame>
      <p:pic>
        <p:nvPicPr>
          <p:cNvPr id="11" name="Picture 10">
            <a:extLst>
              <a:ext uri="{FF2B5EF4-FFF2-40B4-BE49-F238E27FC236}">
                <a16:creationId xmlns:a16="http://schemas.microsoft.com/office/drawing/2014/main" id="{211C06FA-0EEB-4540-BE30-1469E1736AF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977805" y="117038"/>
            <a:ext cx="2014059" cy="1170052"/>
          </a:xfrm>
          <a:prstGeom prst="rect">
            <a:avLst/>
          </a:prstGeom>
        </p:spPr>
      </p:pic>
      <p:sp>
        <p:nvSpPr>
          <p:cNvPr id="3" name="Footer Placeholder 2">
            <a:extLst>
              <a:ext uri="{FF2B5EF4-FFF2-40B4-BE49-F238E27FC236}">
                <a16:creationId xmlns:a16="http://schemas.microsoft.com/office/drawing/2014/main" id="{196F3EF1-C1EB-4F3F-9E7C-4AC144340E62}"/>
              </a:ext>
            </a:extLst>
          </p:cNvPr>
          <p:cNvSpPr>
            <a:spLocks noGrp="1"/>
          </p:cNvSpPr>
          <p:nvPr>
            <p:ph type="ftr" sz="quarter" idx="11"/>
          </p:nvPr>
        </p:nvSpPr>
        <p:spPr/>
        <p:txBody>
          <a:bodyPr/>
          <a:lstStyle/>
          <a:p>
            <a:r>
              <a:rPr lang="en-US"/>
              <a:t>NRCS | SHD | Resource Concerns &amp; Soil Health Indicators | v3.0</a:t>
            </a:r>
          </a:p>
        </p:txBody>
      </p:sp>
    </p:spTree>
    <p:extLst>
      <p:ext uri="{BB962C8B-B14F-4D97-AF65-F5344CB8AC3E}">
        <p14:creationId xmlns:p14="http://schemas.microsoft.com/office/powerpoint/2010/main" val="22067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5CC814A-D1A8-4F11-B37A-E1563158C7E0}"/>
              </a:ext>
            </a:extLst>
          </p:cNvPr>
          <p:cNvSpPr>
            <a:spLocks noGrp="1"/>
          </p:cNvSpPr>
          <p:nvPr>
            <p:ph type="ftr" sz="quarter" idx="11"/>
          </p:nvPr>
        </p:nvSpPr>
        <p:spPr/>
        <p:txBody>
          <a:bodyPr/>
          <a:lstStyle/>
          <a:p>
            <a:r>
              <a:rPr lang="en-US"/>
              <a:t>NRCS | SHD | Resource Concerns &amp; Soil Health Indicators | v3.0</a:t>
            </a:r>
          </a:p>
        </p:txBody>
      </p:sp>
      <p:graphicFrame>
        <p:nvGraphicFramePr>
          <p:cNvPr id="6" name="Content Placeholder 8">
            <a:extLst>
              <a:ext uri="{FF2B5EF4-FFF2-40B4-BE49-F238E27FC236}">
                <a16:creationId xmlns:a16="http://schemas.microsoft.com/office/drawing/2014/main" id="{3A09C206-8255-45A1-8F0C-80F90BAB82F8}"/>
              </a:ext>
            </a:extLst>
          </p:cNvPr>
          <p:cNvGraphicFramePr>
            <a:graphicFrameLocks noGrp="1"/>
          </p:cNvGraphicFramePr>
          <p:nvPr>
            <p:ph idx="1"/>
            <p:extLst>
              <p:ext uri="{D42A27DB-BD31-4B8C-83A1-F6EECF244321}">
                <p14:modId xmlns:p14="http://schemas.microsoft.com/office/powerpoint/2010/main" val="3325205684"/>
              </p:ext>
            </p:extLst>
          </p:nvPr>
        </p:nvGraphicFramePr>
        <p:xfrm>
          <a:off x="309452" y="1261568"/>
          <a:ext cx="8525096" cy="5625801"/>
        </p:xfrm>
        <a:graphic>
          <a:graphicData uri="http://schemas.openxmlformats.org/drawingml/2006/table">
            <a:tbl>
              <a:tblPr firstRow="1" bandRow="1">
                <a:tableStyleId>{FABFCF23-3B69-468F-B69F-88F6DE6A72F2}</a:tableStyleId>
              </a:tblPr>
              <a:tblGrid>
                <a:gridCol w="1551621">
                  <a:extLst>
                    <a:ext uri="{9D8B030D-6E8A-4147-A177-3AD203B41FA5}">
                      <a16:colId xmlns:a16="http://schemas.microsoft.com/office/drawing/2014/main" val="264845519"/>
                    </a:ext>
                  </a:extLst>
                </a:gridCol>
                <a:gridCol w="2897856">
                  <a:extLst>
                    <a:ext uri="{9D8B030D-6E8A-4147-A177-3AD203B41FA5}">
                      <a16:colId xmlns:a16="http://schemas.microsoft.com/office/drawing/2014/main" val="4129867586"/>
                    </a:ext>
                  </a:extLst>
                </a:gridCol>
                <a:gridCol w="307923">
                  <a:extLst>
                    <a:ext uri="{9D8B030D-6E8A-4147-A177-3AD203B41FA5}">
                      <a16:colId xmlns:a16="http://schemas.microsoft.com/office/drawing/2014/main" val="3785781740"/>
                    </a:ext>
                  </a:extLst>
                </a:gridCol>
                <a:gridCol w="3767696">
                  <a:extLst>
                    <a:ext uri="{9D8B030D-6E8A-4147-A177-3AD203B41FA5}">
                      <a16:colId xmlns:a16="http://schemas.microsoft.com/office/drawing/2014/main" val="3546296350"/>
                    </a:ext>
                  </a:extLst>
                </a:gridCol>
              </a:tblGrid>
              <a:tr h="497657">
                <a:tc gridSpan="4">
                  <a:txBody>
                    <a:bodyPr/>
                    <a:lstStyle/>
                    <a:p>
                      <a:pPr algn="ctr"/>
                      <a:r>
                        <a:rPr lang="en-US" sz="2400"/>
                        <a:t>Indicator:  Residue Breakdown</a:t>
                      </a:r>
                      <a:endParaRPr lang="en-US" sz="2400">
                        <a:latin typeface="+mn-lt"/>
                      </a:endParaRPr>
                    </a:p>
                  </a:txBody>
                  <a:tcPr/>
                </a:tc>
                <a:tc hMerge="1">
                  <a:txBody>
                    <a:bodyPr/>
                    <a:lstStyle/>
                    <a:p>
                      <a:pPr algn="ctr"/>
                      <a:endParaRPr lang="en-US" sz="2400">
                        <a:latin typeface="+mn-lt"/>
                      </a:endParaRPr>
                    </a:p>
                  </a:txBody>
                  <a:tcPr/>
                </a:tc>
                <a:tc hMerge="1">
                  <a:txBody>
                    <a:bodyPr/>
                    <a:lstStyle/>
                    <a:p>
                      <a:endParaRPr lang="en-US"/>
                    </a:p>
                  </a:txBody>
                  <a:tcPr/>
                </a:tc>
                <a:tc hMerge="1">
                  <a:txBody>
                    <a:bodyPr/>
                    <a:lstStyle/>
                    <a:p>
                      <a:pPr algn="ctr"/>
                      <a:endParaRPr lang="en-US" sz="2400">
                        <a:latin typeface="+mn-lt"/>
                      </a:endParaRPr>
                    </a:p>
                  </a:txBody>
                  <a:tcPr/>
                </a:tc>
                <a:extLst>
                  <a:ext uri="{0D108BD9-81ED-4DB2-BD59-A6C34878D82A}">
                    <a16:rowId xmlns:a16="http://schemas.microsoft.com/office/drawing/2014/main" val="3204451057"/>
                  </a:ext>
                </a:extLst>
              </a:tr>
              <a:tr h="9001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baseline="0"/>
                        <a:t>Description</a:t>
                      </a:r>
                    </a:p>
                    <a:p>
                      <a:endParaRPr lang="en-US" sz="1800" b="1" i="0" u="none" strike="noStrike" baseline="0">
                        <a:solidFill>
                          <a:srgbClr val="000000"/>
                        </a:solidFill>
                        <a:latin typeface="+mn-lt"/>
                      </a:endParaRPr>
                    </a:p>
                  </a:txBody>
                  <a:tcPr>
                    <a:lnR w="12700" cap="flat" cmpd="sng" algn="ctr">
                      <a:solidFill>
                        <a:schemeClr val="accent5"/>
                      </a:solidFill>
                      <a:prstDash val="solid"/>
                      <a:round/>
                      <a:headEnd type="none" w="med" len="med"/>
                      <a:tailEnd type="none" w="med" len="med"/>
                    </a:lnR>
                  </a:tcPr>
                </a:tc>
                <a:tc gridSpan="3">
                  <a:txBody>
                    <a:bodyPr/>
                    <a:lstStyle/>
                    <a:p>
                      <a:pPr marL="0" indent="0">
                        <a:buFont typeface="Arial" panose="020B0604020202020204" pitchFamily="34" charset="0"/>
                        <a:buNone/>
                      </a:pPr>
                      <a:r>
                        <a:rPr lang="en-US" sz="1800" b="0" i="0" u="none" strike="noStrike" baseline="0">
                          <a:solidFill>
                            <a:srgbClr val="000000"/>
                          </a:solidFill>
                          <a:latin typeface="+mn-lt"/>
                        </a:rPr>
                        <a:t>The rate at which residue decomposes is an indicator of relative biological activity; biological shredding, fragmenting, cycling or incorporating of previous crop residue.</a:t>
                      </a: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endParaRPr lang="en-US"/>
                    </a:p>
                  </a:txBody>
                  <a:tcPr/>
                </a:tc>
                <a:tc hMerge="1">
                  <a:txBody>
                    <a:bodyPr/>
                    <a:lstStyle/>
                    <a:p>
                      <a:pPr marL="0" indent="0">
                        <a:buFont typeface="Arial" panose="020B0604020202020204" pitchFamily="34" charset="0"/>
                        <a:buNone/>
                      </a:pPr>
                      <a:endParaRPr lang="en-US" sz="1800" b="0" i="0" u="none" strike="noStrike" baseline="0">
                        <a:solidFill>
                          <a:srgbClr val="000000"/>
                        </a:solidFill>
                        <a:latin typeface="+mn-lt"/>
                      </a:endParaRP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3718424766"/>
                  </a:ext>
                </a:extLst>
              </a:tr>
              <a:tr h="900169">
                <a:tc>
                  <a:txBody>
                    <a:bodyPr/>
                    <a:lstStyle/>
                    <a:p>
                      <a:pPr lvl="0"/>
                      <a:r>
                        <a:rPr lang="en-US" sz="1800" b="1" kern="1200">
                          <a:solidFill>
                            <a:schemeClr val="dk1"/>
                          </a:solidFill>
                          <a:effectLst/>
                          <a:latin typeface="+mn-lt"/>
                          <a:ea typeface="+mn-ea"/>
                          <a:cs typeface="+mn-cs"/>
                        </a:rPr>
                        <a:t>Resource Concerns Addressed</a:t>
                      </a:r>
                    </a:p>
                  </a:txBody>
                  <a:tcPr>
                    <a:lnR w="12700" cap="flat" cmpd="sng" algn="ctr">
                      <a:solidFill>
                        <a:schemeClr val="accent5"/>
                      </a:solidFill>
                      <a:prstDash val="solid"/>
                      <a:round/>
                      <a:headEnd type="none" w="med" len="med"/>
                      <a:tailEnd type="none" w="med" len="med"/>
                    </a:lnR>
                  </a:tcPr>
                </a:tc>
                <a:tc>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Soil organism habitat loss or degradation</a:t>
                      </a:r>
                    </a:p>
                  </a:txBody>
                  <a:tcPr>
                    <a:lnL w="12700" cap="flat" cmpd="sng" algn="ctr">
                      <a:solidFill>
                        <a:schemeClr val="accent5"/>
                      </a:solidFill>
                      <a:prstDash val="solid"/>
                      <a:round/>
                      <a:headEnd type="none" w="med" len="med"/>
                      <a:tailEnd type="none" w="med" len="med"/>
                    </a:lnL>
                  </a:tcPr>
                </a:tc>
                <a:tc gridSpan="2">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Soil organic matter depletion</a:t>
                      </a:r>
                    </a:p>
                  </a:txBody>
                  <a:tcPr/>
                </a:tc>
                <a:tc hMerge="1">
                  <a:txBody>
                    <a:bodyPr/>
                    <a:lstStyle/>
                    <a:p>
                      <a:pPr marL="285750" indent="-285750">
                        <a:buFont typeface="Arial" panose="020B0604020202020204" pitchFamily="34" charset="0"/>
                        <a:buChar char="•"/>
                      </a:pPr>
                      <a:endParaRPr lang="en-US" sz="1800" b="0" i="0" u="none" strike="noStrike" kern="1200" baseline="0">
                        <a:solidFill>
                          <a:schemeClr val="dk1"/>
                        </a:solidFill>
                        <a:latin typeface="+mn-lt"/>
                        <a:ea typeface="+mn-ea"/>
                        <a:cs typeface="+mn-cs"/>
                      </a:endParaRPr>
                    </a:p>
                  </a:txBody>
                  <a:tcPr/>
                </a:tc>
                <a:extLst>
                  <a:ext uri="{0D108BD9-81ED-4DB2-BD59-A6C34878D82A}">
                    <a16:rowId xmlns:a16="http://schemas.microsoft.com/office/drawing/2014/main" val="853510497"/>
                  </a:ext>
                </a:extLst>
              </a:tr>
              <a:tr h="1440271">
                <a:tc>
                  <a:txBody>
                    <a:bodyPr/>
                    <a:lstStyle/>
                    <a:p>
                      <a:pPr lvl="0"/>
                      <a:r>
                        <a:rPr lang="en-US" sz="1800" b="1" i="0" u="none" strike="noStrike" kern="1200" baseline="0">
                          <a:solidFill>
                            <a:schemeClr val="dk1"/>
                          </a:solidFill>
                          <a:effectLst/>
                          <a:latin typeface="+mn-lt"/>
                          <a:ea typeface="+mn-ea"/>
                          <a:cs typeface="+mn-cs"/>
                        </a:rPr>
                        <a:t>In-field measurement</a:t>
                      </a:r>
                    </a:p>
                  </a:txBody>
                  <a:tcPr>
                    <a:lnR w="12700" cap="flat" cmpd="sng" algn="ctr">
                      <a:solidFill>
                        <a:schemeClr val="accent5"/>
                      </a:solidFill>
                      <a:prstDash val="solid"/>
                      <a:round/>
                      <a:headEnd type="none" w="med" len="med"/>
                      <a:tailEnd type="none" w="med" len="med"/>
                    </a:lnR>
                  </a:tcPr>
                </a:tc>
                <a:tc gridSpan="3">
                  <a:txBody>
                    <a:bodyPr/>
                    <a:lstStyle/>
                    <a:p>
                      <a:pPr marL="0" lvl="0" indent="0">
                        <a:buFont typeface="Arial" panose="020B0604020202020204" pitchFamily="34" charset="0"/>
                        <a:buNone/>
                      </a:pPr>
                      <a:r>
                        <a:rPr lang="en-US" sz="1800" b="0" i="0" u="none" strike="noStrike" kern="1200" baseline="0">
                          <a:solidFill>
                            <a:schemeClr val="dk1"/>
                          </a:solidFill>
                          <a:latin typeface="+mn-lt"/>
                          <a:ea typeface="+mn-ea"/>
                          <a:cs typeface="+mn-cs"/>
                        </a:rPr>
                        <a:t>Look at existing residue cover for signs of breakdown, consider:</a:t>
                      </a:r>
                    </a:p>
                    <a:p>
                      <a:pPr marL="342900" lvl="0" indent="-342900">
                        <a:buFont typeface="Arial" panose="020B0604020202020204" pitchFamily="34" charset="0"/>
                        <a:buAutoNum type="arabicPeriod"/>
                      </a:pPr>
                      <a:r>
                        <a:rPr lang="en-US" sz="1800" b="0" i="0" u="none" strike="noStrike" kern="1200" baseline="0">
                          <a:solidFill>
                            <a:schemeClr val="dk1"/>
                          </a:solidFill>
                          <a:latin typeface="+mn-lt"/>
                          <a:ea typeface="+mn-ea"/>
                          <a:cs typeface="+mn-cs"/>
                        </a:rPr>
                        <a:t>If tillage present, then not applicable.</a:t>
                      </a:r>
                    </a:p>
                    <a:p>
                      <a:pPr marL="342900" lvl="0" indent="-342900">
                        <a:buFont typeface="+mj-lt"/>
                        <a:buAutoNum type="arabicPeriod"/>
                      </a:pPr>
                      <a:r>
                        <a:rPr lang="en-US" sz="1800" kern="1200">
                          <a:solidFill>
                            <a:schemeClr val="dk1"/>
                          </a:solidFill>
                          <a:effectLst/>
                          <a:latin typeface="+mn-lt"/>
                          <a:ea typeface="+mn-ea"/>
                          <a:cs typeface="+mn-cs"/>
                        </a:rPr>
                        <a:t>How many seasons/layers of crop residue are present</a:t>
                      </a:r>
                    </a:p>
                    <a:p>
                      <a:pPr marL="342900" lvl="0" indent="-342900">
                        <a:buFont typeface="+mj-lt"/>
                        <a:buAutoNum type="arabicPeriod"/>
                      </a:pPr>
                      <a:r>
                        <a:rPr lang="en-US" sz="1800" kern="1200">
                          <a:solidFill>
                            <a:schemeClr val="dk1"/>
                          </a:solidFill>
                          <a:effectLst/>
                          <a:latin typeface="+mn-lt"/>
                          <a:ea typeface="+mn-ea"/>
                          <a:cs typeface="+mn-cs"/>
                        </a:rPr>
                        <a:t>Residue composition and type (C:N) residue crops were grown</a:t>
                      </a:r>
                    </a:p>
                    <a:p>
                      <a:pPr marL="342900" lvl="0" indent="-342900">
                        <a:buFont typeface="+mj-lt"/>
                        <a:buAutoNum type="arabicPeriod"/>
                      </a:pPr>
                      <a:r>
                        <a:rPr lang="en-US" sz="1800" kern="1200">
                          <a:solidFill>
                            <a:schemeClr val="dk1"/>
                          </a:solidFill>
                          <a:effectLst/>
                          <a:latin typeface="+mn-lt"/>
                          <a:ea typeface="+mn-ea"/>
                          <a:cs typeface="+mn-cs"/>
                        </a:rPr>
                        <a:t>Residue color and condition of most recent crop residue</a:t>
                      </a: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tc>
                <a:tc hMerge="1">
                  <a:txBody>
                    <a:bodyPr/>
                    <a:lstStyle/>
                    <a:p>
                      <a:pPr marL="342900" lvl="0" indent="-342900">
                        <a:buFont typeface="Arial" panose="020B0604020202020204" pitchFamily="34" charset="0"/>
                        <a:buAutoNum type="arabicPeriod"/>
                      </a:pPr>
                      <a:endParaRPr lang="en-US" sz="16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tcPr>
                </a:tc>
                <a:extLst>
                  <a:ext uri="{0D108BD9-81ED-4DB2-BD59-A6C34878D82A}">
                    <a16:rowId xmlns:a16="http://schemas.microsoft.com/office/drawing/2014/main" val="3157110940"/>
                  </a:ext>
                </a:extLst>
              </a:tr>
              <a:tr h="373264">
                <a:tc rowSpan="2">
                  <a:txBody>
                    <a:bodyPr/>
                    <a:lstStyle/>
                    <a:p>
                      <a:pPr lvl="0"/>
                      <a:r>
                        <a:rPr lang="en-US" sz="1800" b="1" i="0" u="none" strike="noStrike" kern="1200" baseline="0">
                          <a:solidFill>
                            <a:schemeClr val="dk1"/>
                          </a:solidFill>
                          <a:effectLst/>
                          <a:latin typeface="+mn-lt"/>
                          <a:ea typeface="+mn-ea"/>
                          <a:cs typeface="+mn-cs"/>
                        </a:rPr>
                        <a:t>Rating Criteria</a:t>
                      </a:r>
                    </a:p>
                  </a:txBody>
                  <a:tcPr>
                    <a:lnR w="12700" cap="flat" cmpd="sng" algn="ctr">
                      <a:solidFill>
                        <a:schemeClr val="accent5"/>
                      </a:solidFill>
                      <a:prstDash val="solid"/>
                      <a:round/>
                      <a:headEnd type="none" w="med" len="med"/>
                      <a:tailEnd type="none" w="med" len="med"/>
                    </a:lnR>
                  </a:tcPr>
                </a:tc>
                <a:tc gridSpan="2">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Meets Criteria</a:t>
                      </a: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tc>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extLst>
                  <a:ext uri="{0D108BD9-81ED-4DB2-BD59-A6C34878D82A}">
                    <a16:rowId xmlns:a16="http://schemas.microsoft.com/office/drawing/2014/main" val="940662889"/>
                  </a:ext>
                </a:extLst>
              </a:tr>
              <a:tr h="1440271">
                <a:tc vMerge="1">
                  <a:txBody>
                    <a:bodyPr/>
                    <a:lstStyle/>
                    <a:p>
                      <a:endParaRPr lang="en-US"/>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a:solidFill>
                            <a:schemeClr val="tx1"/>
                          </a:solidFill>
                          <a:effectLst/>
                          <a:latin typeface="+mn-lt"/>
                          <a:ea typeface="+mn-ea"/>
                          <a:cs typeface="+mn-cs"/>
                        </a:rPr>
                        <a:t>Residue pieces are small, mixed in surface or minimal crop residue remaining from &gt;1 cropping season</a:t>
                      </a:r>
                      <a:endParaRPr lang="en-US" sz="18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algn="ctr"/>
                      <a:r>
                        <a:rPr lang="en-US" sz="1800" b="0" i="0" u="none" strike="noStrike" kern="1200" baseline="0">
                          <a:solidFill>
                            <a:schemeClr val="dk1"/>
                          </a:solidFill>
                          <a:latin typeface="+mn-lt"/>
                          <a:ea typeface="+mn-ea"/>
                          <a:cs typeface="+mn-cs"/>
                        </a:rPr>
                        <a:t>Cover </a:t>
                      </a:r>
                      <a:r>
                        <a:rPr lang="en-US" sz="1800" b="0" i="0" u="sng" strike="noStrike" kern="1200" baseline="0">
                          <a:solidFill>
                            <a:schemeClr val="dk1"/>
                          </a:solidFill>
                          <a:latin typeface="+mn-lt"/>
                          <a:ea typeface="+mn-ea"/>
                          <a:cs typeface="+mn-cs"/>
                        </a:rPr>
                        <a:t>&lt;</a:t>
                      </a:r>
                      <a:r>
                        <a:rPr lang="en-US" sz="1800" b="0" i="0" u="none" strike="noStrike" kern="1200" baseline="0">
                          <a:solidFill>
                            <a:schemeClr val="dk1"/>
                          </a:solidFill>
                          <a:latin typeface="+mn-lt"/>
                          <a:ea typeface="+mn-ea"/>
                          <a:cs typeface="+mn-cs"/>
                        </a:rPr>
                        <a:t> 75% after planting</a:t>
                      </a:r>
                      <a:endParaRPr lang="en-US"/>
                    </a:p>
                  </a:txBody>
                  <a:tcPr>
                    <a:solidFill>
                      <a:srgbClr val="FF5D5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n-lt"/>
                          <a:ea typeface="+mn-ea"/>
                          <a:cs typeface="+mn-cs"/>
                        </a:rPr>
                        <a:t>Residue is in large pieces left after planting, can be handled without crumbling and/or significant residue from 2 or more cropping seasons is present </a:t>
                      </a:r>
                    </a:p>
                  </a:txBody>
                  <a:tcPr>
                    <a:solidFill>
                      <a:srgbClr val="FF5D5D"/>
                    </a:solidFill>
                  </a:tcPr>
                </a:tc>
                <a:extLst>
                  <a:ext uri="{0D108BD9-81ED-4DB2-BD59-A6C34878D82A}">
                    <a16:rowId xmlns:a16="http://schemas.microsoft.com/office/drawing/2014/main" val="3471574087"/>
                  </a:ext>
                </a:extLst>
              </a:tr>
            </a:tbl>
          </a:graphicData>
        </a:graphic>
      </p:graphicFrame>
      <p:sp>
        <p:nvSpPr>
          <p:cNvPr id="7" name="Title 6">
            <a:extLst>
              <a:ext uri="{FF2B5EF4-FFF2-40B4-BE49-F238E27FC236}">
                <a16:creationId xmlns:a16="http://schemas.microsoft.com/office/drawing/2014/main" id="{D2FDDD3B-5640-4798-9E88-5DB2BBC8B5A9}"/>
              </a:ext>
            </a:extLst>
          </p:cNvPr>
          <p:cNvSpPr>
            <a:spLocks noGrp="1"/>
          </p:cNvSpPr>
          <p:nvPr>
            <p:ph type="title"/>
          </p:nvPr>
        </p:nvSpPr>
        <p:spPr>
          <a:xfrm>
            <a:off x="152136" y="148816"/>
            <a:ext cx="7886700" cy="529609"/>
          </a:xfrm>
          <a:noFill/>
        </p:spPr>
        <p:txBody>
          <a:bodyPr>
            <a:noAutofit/>
          </a:bodyPr>
          <a:lstStyle/>
          <a:p>
            <a:r>
              <a:rPr lang="en-US" sz="3600"/>
              <a:t>In-Field Assessment</a:t>
            </a:r>
          </a:p>
        </p:txBody>
      </p:sp>
      <p:pic>
        <p:nvPicPr>
          <p:cNvPr id="8" name="Picture 7">
            <a:extLst>
              <a:ext uri="{FF2B5EF4-FFF2-40B4-BE49-F238E27FC236}">
                <a16:creationId xmlns:a16="http://schemas.microsoft.com/office/drawing/2014/main" id="{89996780-F081-46D5-8DC9-3290B143BE2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77508" y="61048"/>
            <a:ext cx="2557040" cy="1234754"/>
          </a:xfrm>
          <a:prstGeom prst="rect">
            <a:avLst/>
          </a:prstGeom>
        </p:spPr>
      </p:pic>
    </p:spTree>
    <p:extLst>
      <p:ext uri="{BB962C8B-B14F-4D97-AF65-F5344CB8AC3E}">
        <p14:creationId xmlns:p14="http://schemas.microsoft.com/office/powerpoint/2010/main" val="1030489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0544E04-2C1F-428A-A765-58BCC1BCAFD5}"/>
              </a:ext>
            </a:extLst>
          </p:cNvPr>
          <p:cNvSpPr>
            <a:spLocks noGrp="1"/>
          </p:cNvSpPr>
          <p:nvPr>
            <p:ph type="ftr" sz="quarter" idx="11"/>
          </p:nvPr>
        </p:nvSpPr>
        <p:spPr/>
        <p:txBody>
          <a:bodyPr/>
          <a:lstStyle/>
          <a:p>
            <a:r>
              <a:rPr lang="en-US"/>
              <a:t>NRCS | SHD | Resource Concerns &amp; Soil Health Indicators | v3.0</a:t>
            </a:r>
          </a:p>
        </p:txBody>
      </p:sp>
      <p:graphicFrame>
        <p:nvGraphicFramePr>
          <p:cNvPr id="6" name="Content Placeholder 8">
            <a:extLst>
              <a:ext uri="{FF2B5EF4-FFF2-40B4-BE49-F238E27FC236}">
                <a16:creationId xmlns:a16="http://schemas.microsoft.com/office/drawing/2014/main" id="{6FCAA1F8-64EF-4028-8E00-D071E65448CF}"/>
              </a:ext>
            </a:extLst>
          </p:cNvPr>
          <p:cNvGraphicFramePr>
            <a:graphicFrameLocks noGrp="1"/>
          </p:cNvGraphicFramePr>
          <p:nvPr>
            <p:ph idx="1"/>
            <p:extLst>
              <p:ext uri="{D42A27DB-BD31-4B8C-83A1-F6EECF244321}">
                <p14:modId xmlns:p14="http://schemas.microsoft.com/office/powerpoint/2010/main" val="197132834"/>
              </p:ext>
            </p:extLst>
          </p:nvPr>
        </p:nvGraphicFramePr>
        <p:xfrm>
          <a:off x="309452" y="1831301"/>
          <a:ext cx="8525096" cy="4270416"/>
        </p:xfrm>
        <a:graphic>
          <a:graphicData uri="http://schemas.openxmlformats.org/drawingml/2006/table">
            <a:tbl>
              <a:tblPr firstRow="1" bandRow="1">
                <a:tableStyleId>{FABFCF23-3B69-468F-B69F-88F6DE6A72F2}</a:tableStyleId>
              </a:tblPr>
              <a:tblGrid>
                <a:gridCol w="1551621">
                  <a:extLst>
                    <a:ext uri="{9D8B030D-6E8A-4147-A177-3AD203B41FA5}">
                      <a16:colId xmlns:a16="http://schemas.microsoft.com/office/drawing/2014/main" val="264845519"/>
                    </a:ext>
                  </a:extLst>
                </a:gridCol>
                <a:gridCol w="2897856">
                  <a:extLst>
                    <a:ext uri="{9D8B030D-6E8A-4147-A177-3AD203B41FA5}">
                      <a16:colId xmlns:a16="http://schemas.microsoft.com/office/drawing/2014/main" val="4129867586"/>
                    </a:ext>
                  </a:extLst>
                </a:gridCol>
                <a:gridCol w="307923">
                  <a:extLst>
                    <a:ext uri="{9D8B030D-6E8A-4147-A177-3AD203B41FA5}">
                      <a16:colId xmlns:a16="http://schemas.microsoft.com/office/drawing/2014/main" val="3785781740"/>
                    </a:ext>
                  </a:extLst>
                </a:gridCol>
                <a:gridCol w="3767696">
                  <a:extLst>
                    <a:ext uri="{9D8B030D-6E8A-4147-A177-3AD203B41FA5}">
                      <a16:colId xmlns:a16="http://schemas.microsoft.com/office/drawing/2014/main" val="3546296350"/>
                    </a:ext>
                  </a:extLst>
                </a:gridCol>
              </a:tblGrid>
              <a:tr h="539393">
                <a:tc gridSpan="4">
                  <a:txBody>
                    <a:bodyPr/>
                    <a:lstStyle/>
                    <a:p>
                      <a:pPr algn="ctr"/>
                      <a:r>
                        <a:rPr lang="en-US" sz="2400"/>
                        <a:t>Indicator: Surface Crusts</a:t>
                      </a:r>
                      <a:endParaRPr lang="en-US" sz="2400">
                        <a:latin typeface="+mn-lt"/>
                      </a:endParaRPr>
                    </a:p>
                  </a:txBody>
                  <a:tcPr/>
                </a:tc>
                <a:tc hMerge="1">
                  <a:txBody>
                    <a:bodyPr/>
                    <a:lstStyle/>
                    <a:p>
                      <a:pPr algn="ctr"/>
                      <a:endParaRPr lang="en-US" sz="2400">
                        <a:latin typeface="+mn-lt"/>
                      </a:endParaRPr>
                    </a:p>
                  </a:txBody>
                  <a:tcPr/>
                </a:tc>
                <a:tc hMerge="1">
                  <a:txBody>
                    <a:bodyPr/>
                    <a:lstStyle/>
                    <a:p>
                      <a:endParaRPr lang="en-US"/>
                    </a:p>
                  </a:txBody>
                  <a:tcPr/>
                </a:tc>
                <a:tc hMerge="1">
                  <a:txBody>
                    <a:bodyPr/>
                    <a:lstStyle/>
                    <a:p>
                      <a:pPr algn="ctr"/>
                      <a:endParaRPr lang="en-US" sz="2400">
                        <a:latin typeface="+mn-lt"/>
                      </a:endParaRPr>
                    </a:p>
                  </a:txBody>
                  <a:tcPr/>
                </a:tc>
                <a:extLst>
                  <a:ext uri="{0D108BD9-81ED-4DB2-BD59-A6C34878D82A}">
                    <a16:rowId xmlns:a16="http://schemas.microsoft.com/office/drawing/2014/main" val="3204451057"/>
                  </a:ext>
                </a:extLst>
              </a:tr>
              <a:tr h="4478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baseline="0"/>
                        <a:t>Description</a:t>
                      </a:r>
                    </a:p>
                  </a:txBody>
                  <a:tcPr>
                    <a:lnR w="12700" cap="flat" cmpd="sng" algn="ctr">
                      <a:solidFill>
                        <a:schemeClr val="accent5"/>
                      </a:solidFill>
                      <a:prstDash val="solid"/>
                      <a:round/>
                      <a:headEnd type="none" w="med" len="med"/>
                      <a:tailEnd type="none" w="med" len="med"/>
                    </a:lnR>
                  </a:tcPr>
                </a:tc>
                <a:tc gridSpan="3">
                  <a:txBody>
                    <a:bodyPr/>
                    <a:lstStyle/>
                    <a:p>
                      <a:pPr marL="0" indent="0">
                        <a:buFont typeface="Arial" panose="020B0604020202020204" pitchFamily="34" charset="0"/>
                        <a:buNone/>
                      </a:pPr>
                      <a:r>
                        <a:rPr lang="en-US" sz="1800">
                          <a:effectLst/>
                          <a:latin typeface="+mn-lt"/>
                          <a:ea typeface="Calibri" panose="020F0502020204030204" pitchFamily="34" charset="0"/>
                          <a:cs typeface="Times New Roman" panose="02020603050405020304" pitchFamily="18" charset="0"/>
                        </a:rPr>
                        <a:t>Crusts form after rain or irrigation on soils with weak aggregate stability.</a:t>
                      </a:r>
                      <a:endParaRPr lang="en-US" sz="1800" b="0" i="0" u="none" strike="noStrike" baseline="0">
                        <a:solidFill>
                          <a:srgbClr val="000000"/>
                        </a:solidFill>
                        <a:latin typeface="+mn-lt"/>
                      </a:endParaRP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endParaRPr lang="en-US"/>
                    </a:p>
                  </a:txBody>
                  <a:tcPr/>
                </a:tc>
                <a:tc hMerge="1">
                  <a:txBody>
                    <a:bodyPr/>
                    <a:lstStyle/>
                    <a:p>
                      <a:pPr marL="0" indent="0">
                        <a:buFont typeface="Arial" panose="020B0604020202020204" pitchFamily="34" charset="0"/>
                        <a:buNone/>
                      </a:pPr>
                      <a:endParaRPr lang="en-US" sz="1800" b="0" i="0" u="none" strike="noStrike" baseline="0">
                        <a:solidFill>
                          <a:srgbClr val="000000"/>
                        </a:solidFill>
                        <a:latin typeface="+mn-lt"/>
                      </a:endParaRP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3718424766"/>
                  </a:ext>
                </a:extLst>
              </a:tr>
              <a:tr h="957431">
                <a:tc>
                  <a:txBody>
                    <a:bodyPr/>
                    <a:lstStyle/>
                    <a:p>
                      <a:pPr lvl="0"/>
                      <a:r>
                        <a:rPr lang="en-US" sz="1800" b="1" kern="1200">
                          <a:solidFill>
                            <a:schemeClr val="dk1"/>
                          </a:solidFill>
                          <a:effectLst/>
                          <a:latin typeface="+mn-lt"/>
                          <a:ea typeface="+mn-ea"/>
                          <a:cs typeface="+mn-cs"/>
                        </a:rPr>
                        <a:t>Resource Concerns Addressed</a:t>
                      </a:r>
                    </a:p>
                  </a:txBody>
                  <a:tcPr>
                    <a:lnR w="12700" cap="flat" cmpd="sng" algn="ctr">
                      <a:solidFill>
                        <a:schemeClr val="accent5"/>
                      </a:solidFill>
                      <a:prstDash val="solid"/>
                      <a:round/>
                      <a:headEnd type="none" w="med" len="med"/>
                      <a:tailEnd type="none" w="med" len="med"/>
                    </a:lnR>
                  </a:tcPr>
                </a:tc>
                <a:tc>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Aggregate instability</a:t>
                      </a:r>
                    </a:p>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tcPr>
                </a:tc>
                <a:tc gridSpan="2">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Soil organism habitat loss or degradation</a:t>
                      </a:r>
                    </a:p>
                  </a:txBody>
                  <a:tcPr/>
                </a:tc>
                <a:tc hMerge="1">
                  <a:txBody>
                    <a:bodyPr/>
                    <a:lstStyle/>
                    <a:p>
                      <a:pPr marL="285750" indent="-285750">
                        <a:buFont typeface="Arial" panose="020B0604020202020204" pitchFamily="34" charset="0"/>
                        <a:buChar char="•"/>
                      </a:pPr>
                      <a:endParaRPr lang="en-US" sz="1800" b="0" i="0" u="none" strike="noStrike" kern="1200" baseline="0">
                        <a:solidFill>
                          <a:schemeClr val="dk1"/>
                        </a:solidFill>
                        <a:latin typeface="+mn-lt"/>
                        <a:ea typeface="+mn-ea"/>
                        <a:cs typeface="+mn-cs"/>
                      </a:endParaRPr>
                    </a:p>
                  </a:txBody>
                  <a:tcPr/>
                </a:tc>
                <a:extLst>
                  <a:ext uri="{0D108BD9-81ED-4DB2-BD59-A6C34878D82A}">
                    <a16:rowId xmlns:a16="http://schemas.microsoft.com/office/drawing/2014/main" val="853510497"/>
                  </a:ext>
                </a:extLst>
              </a:tr>
              <a:tr h="1281132">
                <a:tc>
                  <a:txBody>
                    <a:bodyPr/>
                    <a:lstStyle/>
                    <a:p>
                      <a:pPr lvl="0"/>
                      <a:r>
                        <a:rPr lang="en-US" sz="1800" b="1" i="0" u="none" strike="noStrike" kern="1200" baseline="0">
                          <a:solidFill>
                            <a:schemeClr val="dk1"/>
                          </a:solidFill>
                          <a:effectLst/>
                          <a:latin typeface="+mn-lt"/>
                          <a:ea typeface="+mn-ea"/>
                          <a:cs typeface="+mn-cs"/>
                        </a:rPr>
                        <a:t>In-field measurement</a:t>
                      </a:r>
                    </a:p>
                  </a:txBody>
                  <a:tcPr>
                    <a:lnR w="12700" cap="flat" cmpd="sng" algn="ctr">
                      <a:solidFill>
                        <a:schemeClr val="accent5"/>
                      </a:solidFill>
                      <a:prstDash val="solid"/>
                      <a:round/>
                      <a:headEnd type="none" w="med" len="med"/>
                      <a:tailEnd type="none" w="med" len="med"/>
                    </a:lnR>
                  </a:tcPr>
                </a:tc>
                <a:tc gridSpan="3">
                  <a:txBody>
                    <a:bodyPr/>
                    <a:lstStyle/>
                    <a:p>
                      <a:pPr marL="0" lvl="0" indent="0">
                        <a:spcAft>
                          <a:spcPts val="600"/>
                        </a:spcAft>
                        <a:buFont typeface="Arial" panose="020B0604020202020204" pitchFamily="34" charset="0"/>
                        <a:buNone/>
                      </a:pPr>
                      <a:r>
                        <a:rPr lang="en-US" sz="1800" kern="1200">
                          <a:solidFill>
                            <a:schemeClr val="dk1"/>
                          </a:solidFill>
                          <a:effectLst/>
                          <a:latin typeface="+mn-lt"/>
                          <a:ea typeface="+mn-ea"/>
                          <a:cs typeface="+mn-cs"/>
                        </a:rPr>
                        <a:t>Evaluated by visual observation after rainfall/irrigation and drying:</a:t>
                      </a:r>
                    </a:p>
                    <a:p>
                      <a:pPr marL="285750" indent="-285750">
                        <a:buFont typeface="Arial" panose="020B0604020202020204" pitchFamily="34" charset="0"/>
                        <a:buChar char="•"/>
                      </a:pPr>
                      <a:r>
                        <a:rPr lang="en-US" sz="1800" kern="1200">
                          <a:solidFill>
                            <a:schemeClr val="dk1"/>
                          </a:solidFill>
                          <a:effectLst/>
                          <a:latin typeface="+mn-lt"/>
                          <a:ea typeface="+mn-ea"/>
                          <a:cs typeface="+mn-cs"/>
                        </a:rPr>
                        <a:t>Note whether crusts are throughout the field or only in patches. </a:t>
                      </a:r>
                    </a:p>
                    <a:p>
                      <a:pPr marL="285750" indent="-285750">
                        <a:buFont typeface="Arial" panose="020B0604020202020204" pitchFamily="34" charset="0"/>
                        <a:buChar char="•"/>
                      </a:pPr>
                      <a:r>
                        <a:rPr lang="en-US" sz="1800" kern="1200">
                          <a:solidFill>
                            <a:schemeClr val="dk1"/>
                          </a:solidFill>
                          <a:effectLst/>
                          <a:latin typeface="+mn-lt"/>
                          <a:ea typeface="+mn-ea"/>
                          <a:cs typeface="+mn-cs"/>
                        </a:rPr>
                        <a:t>Near surface will be dense, show layered sediment deposits</a:t>
                      </a:r>
                    </a:p>
                    <a:p>
                      <a:pPr marL="285750" lvl="0" indent="-285750">
                        <a:buFont typeface="Arial" panose="020B0604020202020204" pitchFamily="34" charset="0"/>
                        <a:buChar char="•"/>
                      </a:pPr>
                      <a:r>
                        <a:rPr lang="en-US" sz="1800" kern="1200">
                          <a:solidFill>
                            <a:schemeClr val="dk1"/>
                          </a:solidFill>
                          <a:effectLst/>
                          <a:latin typeface="+mn-lt"/>
                          <a:ea typeface="+mn-ea"/>
                          <a:cs typeface="+mn-cs"/>
                        </a:rPr>
                        <a:t>Poor crop emergence uneven stand</a:t>
                      </a: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tc>
                <a:tc hMerge="1">
                  <a:txBody>
                    <a:bodyPr/>
                    <a:lstStyle/>
                    <a:p>
                      <a:pPr marL="342900" lvl="0" indent="-342900">
                        <a:buFont typeface="Arial" panose="020B0604020202020204" pitchFamily="34" charset="0"/>
                        <a:buAutoNum type="arabicPeriod"/>
                      </a:pPr>
                      <a:endParaRPr lang="en-US" sz="16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tcPr>
                </a:tc>
                <a:extLst>
                  <a:ext uri="{0D108BD9-81ED-4DB2-BD59-A6C34878D82A}">
                    <a16:rowId xmlns:a16="http://schemas.microsoft.com/office/drawing/2014/main" val="3157110940"/>
                  </a:ext>
                </a:extLst>
              </a:tr>
              <a:tr h="404568">
                <a:tc rowSpan="2">
                  <a:txBody>
                    <a:bodyPr/>
                    <a:lstStyle/>
                    <a:p>
                      <a:pPr lvl="0"/>
                      <a:r>
                        <a:rPr lang="en-US" sz="1800" b="1" i="0" u="none" strike="noStrike" kern="1200" baseline="0">
                          <a:solidFill>
                            <a:schemeClr val="dk1"/>
                          </a:solidFill>
                          <a:effectLst/>
                          <a:latin typeface="+mn-lt"/>
                          <a:ea typeface="+mn-ea"/>
                          <a:cs typeface="+mn-cs"/>
                        </a:rPr>
                        <a:t>Rating Criteria</a:t>
                      </a:r>
                    </a:p>
                  </a:txBody>
                  <a:tcPr>
                    <a:lnR w="12700" cap="flat" cmpd="sng" algn="ctr">
                      <a:solidFill>
                        <a:schemeClr val="accent5"/>
                      </a:solidFill>
                      <a:prstDash val="solid"/>
                      <a:round/>
                      <a:headEnd type="none" w="med" len="med"/>
                      <a:tailEnd type="none" w="med" len="med"/>
                    </a:lnR>
                  </a:tcPr>
                </a:tc>
                <a:tc gridSpan="2">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Meets Criteria</a:t>
                      </a: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tc>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extLst>
                  <a:ext uri="{0D108BD9-81ED-4DB2-BD59-A6C34878D82A}">
                    <a16:rowId xmlns:a16="http://schemas.microsoft.com/office/drawing/2014/main" val="940662889"/>
                  </a:ext>
                </a:extLst>
              </a:tr>
              <a:tr h="591505">
                <a:tc vMerge="1">
                  <a:txBody>
                    <a:bodyPr/>
                    <a:lstStyle/>
                    <a:p>
                      <a:endParaRPr 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a:solidFill>
                            <a:schemeClr val="dk1"/>
                          </a:solidFill>
                          <a:effectLst/>
                          <a:latin typeface="+mn-lt"/>
                          <a:ea typeface="+mn-ea"/>
                          <a:cs typeface="+mn-cs"/>
                        </a:rPr>
                        <a:t>Evidence of surface crust </a:t>
                      </a:r>
                      <a:r>
                        <a:rPr lang="en-US" sz="1800" u="sng" kern="1200">
                          <a:solidFill>
                            <a:schemeClr val="dk1"/>
                          </a:solidFill>
                          <a:effectLst/>
                          <a:latin typeface="+mn-lt"/>
                          <a:ea typeface="+mn-ea"/>
                          <a:cs typeface="+mn-cs"/>
                        </a:rPr>
                        <a:t>&lt;</a:t>
                      </a:r>
                      <a:r>
                        <a:rPr lang="en-US" sz="1800" kern="1200">
                          <a:solidFill>
                            <a:schemeClr val="dk1"/>
                          </a:solidFill>
                          <a:effectLst/>
                          <a:latin typeface="+mn-lt"/>
                          <a:ea typeface="+mn-ea"/>
                          <a:cs typeface="+mn-cs"/>
                        </a:rPr>
                        <a:t> 5% of field</a:t>
                      </a:r>
                      <a:endParaRPr lang="en-US" sz="1800" b="0" i="0" u="none" strike="noStrike" kern="1200" baseline="0">
                        <a:solidFill>
                          <a:schemeClr val="dk1"/>
                        </a:solidFill>
                        <a:highlight>
                          <a:srgbClr val="FFFF00"/>
                        </a:highlight>
                        <a:latin typeface="+mn-lt"/>
                        <a:ea typeface="+mn-ea"/>
                        <a:cs typeface="+mn-cs"/>
                      </a:endParaRP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algn="ctr"/>
                      <a:r>
                        <a:rPr lang="en-US" sz="1800" b="0" i="0" u="none" strike="noStrike" kern="1200" baseline="0">
                          <a:solidFill>
                            <a:schemeClr val="dk1"/>
                          </a:solidFill>
                          <a:latin typeface="+mn-lt"/>
                          <a:ea typeface="+mn-ea"/>
                          <a:cs typeface="+mn-cs"/>
                        </a:rPr>
                        <a:t>Cover </a:t>
                      </a:r>
                      <a:r>
                        <a:rPr lang="en-US" sz="1800" b="0" i="0" u="sng" strike="noStrike" kern="1200" baseline="0">
                          <a:solidFill>
                            <a:schemeClr val="dk1"/>
                          </a:solidFill>
                          <a:latin typeface="+mn-lt"/>
                          <a:ea typeface="+mn-ea"/>
                          <a:cs typeface="+mn-cs"/>
                        </a:rPr>
                        <a:t>&lt;</a:t>
                      </a:r>
                      <a:r>
                        <a:rPr lang="en-US" sz="1800" b="0" i="0" u="none" strike="noStrike" kern="1200" baseline="0">
                          <a:solidFill>
                            <a:schemeClr val="dk1"/>
                          </a:solidFill>
                          <a:latin typeface="+mn-lt"/>
                          <a:ea typeface="+mn-ea"/>
                          <a:cs typeface="+mn-cs"/>
                        </a:rPr>
                        <a:t> 75% after planting</a:t>
                      </a:r>
                      <a:endParaRPr lang="en-US"/>
                    </a:p>
                  </a:txBody>
                  <a:tcPr>
                    <a:solidFill>
                      <a:srgbClr val="FF5D5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effectLst/>
                          <a:latin typeface="+mn-lt"/>
                          <a:ea typeface="+mn-ea"/>
                          <a:cs typeface="+mn-cs"/>
                        </a:rPr>
                        <a:t>Evidence of surface crust &gt; 5% of field</a:t>
                      </a:r>
                      <a:endParaRPr lang="en-US" sz="1800" b="0" i="0" u="none" strike="noStrike" kern="1200" baseline="0">
                        <a:solidFill>
                          <a:schemeClr val="dk1"/>
                        </a:solidFill>
                        <a:latin typeface="+mn-lt"/>
                        <a:ea typeface="+mn-ea"/>
                        <a:cs typeface="+mn-cs"/>
                      </a:endParaRPr>
                    </a:p>
                  </a:txBody>
                  <a:tcPr>
                    <a:solidFill>
                      <a:srgbClr val="FF5D5D"/>
                    </a:solidFill>
                  </a:tcPr>
                </a:tc>
                <a:extLst>
                  <a:ext uri="{0D108BD9-81ED-4DB2-BD59-A6C34878D82A}">
                    <a16:rowId xmlns:a16="http://schemas.microsoft.com/office/drawing/2014/main" val="3471574087"/>
                  </a:ext>
                </a:extLst>
              </a:tr>
            </a:tbl>
          </a:graphicData>
        </a:graphic>
      </p:graphicFrame>
      <p:sp>
        <p:nvSpPr>
          <p:cNvPr id="7" name="Title 6">
            <a:extLst>
              <a:ext uri="{FF2B5EF4-FFF2-40B4-BE49-F238E27FC236}">
                <a16:creationId xmlns:a16="http://schemas.microsoft.com/office/drawing/2014/main" id="{322FFEF5-779C-4E21-9FD4-09106E996503}"/>
              </a:ext>
            </a:extLst>
          </p:cNvPr>
          <p:cNvSpPr>
            <a:spLocks noGrp="1"/>
          </p:cNvSpPr>
          <p:nvPr>
            <p:ph type="title"/>
          </p:nvPr>
        </p:nvSpPr>
        <p:spPr>
          <a:xfrm>
            <a:off x="2372721" y="89975"/>
            <a:ext cx="4422738" cy="529609"/>
          </a:xfrm>
          <a:noFill/>
        </p:spPr>
        <p:txBody>
          <a:bodyPr>
            <a:noAutofit/>
          </a:bodyPr>
          <a:lstStyle/>
          <a:p>
            <a:r>
              <a:rPr lang="en-US" sz="3600"/>
              <a:t>In-Field Assessment</a:t>
            </a:r>
          </a:p>
        </p:txBody>
      </p:sp>
      <p:pic>
        <p:nvPicPr>
          <p:cNvPr id="8" name="Picture 7">
            <a:extLst>
              <a:ext uri="{FF2B5EF4-FFF2-40B4-BE49-F238E27FC236}">
                <a16:creationId xmlns:a16="http://schemas.microsoft.com/office/drawing/2014/main" id="{FF9640A5-0E98-4797-9A2A-29C67555939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77509" y="618243"/>
            <a:ext cx="2557039" cy="1125851"/>
          </a:xfrm>
          <a:prstGeom prst="rect">
            <a:avLst/>
          </a:prstGeom>
        </p:spPr>
      </p:pic>
      <p:pic>
        <p:nvPicPr>
          <p:cNvPr id="10" name="Picture 9">
            <a:extLst>
              <a:ext uri="{FF2B5EF4-FFF2-40B4-BE49-F238E27FC236}">
                <a16:creationId xmlns:a16="http://schemas.microsoft.com/office/drawing/2014/main" id="{8067100B-F902-491E-872B-E9D02F092D4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66670" y="639194"/>
            <a:ext cx="1524000" cy="1104900"/>
          </a:xfrm>
          <a:prstGeom prst="rect">
            <a:avLst/>
          </a:prstGeom>
        </p:spPr>
      </p:pic>
    </p:spTree>
    <p:extLst>
      <p:ext uri="{BB962C8B-B14F-4D97-AF65-F5344CB8AC3E}">
        <p14:creationId xmlns:p14="http://schemas.microsoft.com/office/powerpoint/2010/main" val="33873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917154D-8BA8-43C8-9DB8-B2B5566944D7}"/>
              </a:ext>
            </a:extLst>
          </p:cNvPr>
          <p:cNvSpPr>
            <a:spLocks noGrp="1"/>
          </p:cNvSpPr>
          <p:nvPr>
            <p:ph type="ftr" sz="quarter" idx="11"/>
          </p:nvPr>
        </p:nvSpPr>
        <p:spPr/>
        <p:txBody>
          <a:bodyPr/>
          <a:lstStyle/>
          <a:p>
            <a:r>
              <a:rPr lang="en-US"/>
              <a:t>NRCS | SHD | Resource Concerns &amp; Soil Health Indicators | v3.0</a:t>
            </a:r>
          </a:p>
        </p:txBody>
      </p:sp>
      <p:graphicFrame>
        <p:nvGraphicFramePr>
          <p:cNvPr id="6" name="Content Placeholder 8">
            <a:extLst>
              <a:ext uri="{FF2B5EF4-FFF2-40B4-BE49-F238E27FC236}">
                <a16:creationId xmlns:a16="http://schemas.microsoft.com/office/drawing/2014/main" id="{1CCC6DA6-C7E0-4DFE-AE7C-A8005D6C16F0}"/>
              </a:ext>
            </a:extLst>
          </p:cNvPr>
          <p:cNvGraphicFramePr>
            <a:graphicFrameLocks noGrp="1"/>
          </p:cNvGraphicFramePr>
          <p:nvPr>
            <p:ph idx="1"/>
            <p:extLst>
              <p:ext uri="{D42A27DB-BD31-4B8C-83A1-F6EECF244321}">
                <p14:modId xmlns:p14="http://schemas.microsoft.com/office/powerpoint/2010/main" val="916326417"/>
              </p:ext>
            </p:extLst>
          </p:nvPr>
        </p:nvGraphicFramePr>
        <p:xfrm>
          <a:off x="320210" y="1422508"/>
          <a:ext cx="8525096" cy="4995112"/>
        </p:xfrm>
        <a:graphic>
          <a:graphicData uri="http://schemas.openxmlformats.org/drawingml/2006/table">
            <a:tbl>
              <a:tblPr firstRow="1" bandRow="1">
                <a:tableStyleId>{FABFCF23-3B69-468F-B69F-88F6DE6A72F2}</a:tableStyleId>
              </a:tblPr>
              <a:tblGrid>
                <a:gridCol w="1551621">
                  <a:extLst>
                    <a:ext uri="{9D8B030D-6E8A-4147-A177-3AD203B41FA5}">
                      <a16:colId xmlns:a16="http://schemas.microsoft.com/office/drawing/2014/main" val="264845519"/>
                    </a:ext>
                  </a:extLst>
                </a:gridCol>
                <a:gridCol w="2897856">
                  <a:extLst>
                    <a:ext uri="{9D8B030D-6E8A-4147-A177-3AD203B41FA5}">
                      <a16:colId xmlns:a16="http://schemas.microsoft.com/office/drawing/2014/main" val="4129867586"/>
                    </a:ext>
                  </a:extLst>
                </a:gridCol>
                <a:gridCol w="307923">
                  <a:extLst>
                    <a:ext uri="{9D8B030D-6E8A-4147-A177-3AD203B41FA5}">
                      <a16:colId xmlns:a16="http://schemas.microsoft.com/office/drawing/2014/main" val="3785781740"/>
                    </a:ext>
                  </a:extLst>
                </a:gridCol>
                <a:gridCol w="3767696">
                  <a:extLst>
                    <a:ext uri="{9D8B030D-6E8A-4147-A177-3AD203B41FA5}">
                      <a16:colId xmlns:a16="http://schemas.microsoft.com/office/drawing/2014/main" val="3546296350"/>
                    </a:ext>
                  </a:extLst>
                </a:gridCol>
              </a:tblGrid>
              <a:tr h="539393">
                <a:tc gridSpan="4">
                  <a:txBody>
                    <a:bodyPr/>
                    <a:lstStyle/>
                    <a:p>
                      <a:pPr algn="ctr"/>
                      <a:r>
                        <a:rPr lang="en-US" sz="2400"/>
                        <a:t>Indicator:  Ponding/Infiltration</a:t>
                      </a:r>
                      <a:endParaRPr lang="en-US" sz="2400">
                        <a:latin typeface="+mn-lt"/>
                      </a:endParaRPr>
                    </a:p>
                  </a:txBody>
                  <a:tcPr/>
                </a:tc>
                <a:tc hMerge="1">
                  <a:txBody>
                    <a:bodyPr/>
                    <a:lstStyle/>
                    <a:p>
                      <a:pPr algn="ctr"/>
                      <a:endParaRPr lang="en-US" sz="2400">
                        <a:latin typeface="+mn-lt"/>
                      </a:endParaRPr>
                    </a:p>
                  </a:txBody>
                  <a:tcPr/>
                </a:tc>
                <a:tc hMerge="1">
                  <a:txBody>
                    <a:bodyPr/>
                    <a:lstStyle/>
                    <a:p>
                      <a:endParaRPr lang="en-US"/>
                    </a:p>
                  </a:txBody>
                  <a:tcPr/>
                </a:tc>
                <a:tc hMerge="1">
                  <a:txBody>
                    <a:bodyPr/>
                    <a:lstStyle/>
                    <a:p>
                      <a:pPr algn="ctr"/>
                      <a:endParaRPr lang="en-US" sz="2400">
                        <a:latin typeface="+mn-lt"/>
                      </a:endParaRPr>
                    </a:p>
                  </a:txBody>
                  <a:tcPr/>
                </a:tc>
                <a:extLst>
                  <a:ext uri="{0D108BD9-81ED-4DB2-BD59-A6C34878D82A}">
                    <a16:rowId xmlns:a16="http://schemas.microsoft.com/office/drawing/2014/main" val="3204451057"/>
                  </a:ext>
                </a:extLst>
              </a:tr>
              <a:tr h="4478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baseline="0"/>
                        <a:t>Description</a:t>
                      </a:r>
                    </a:p>
                  </a:txBody>
                  <a:tcPr>
                    <a:lnR w="12700" cap="flat" cmpd="sng" algn="ctr">
                      <a:solidFill>
                        <a:schemeClr val="accent5"/>
                      </a:solidFill>
                      <a:prstDash val="solid"/>
                      <a:round/>
                      <a:headEnd type="none" w="med" len="med"/>
                      <a:tailEnd type="none" w="med" len="med"/>
                    </a:lnR>
                  </a:tcPr>
                </a:tc>
                <a:tc gridSpan="3">
                  <a:txBody>
                    <a:bodyPr/>
                    <a:lstStyle/>
                    <a:p>
                      <a:pPr marL="0" indent="0">
                        <a:buFont typeface="Arial" panose="020B0604020202020204" pitchFamily="34" charset="0"/>
                        <a:buNone/>
                      </a:pPr>
                      <a:r>
                        <a:rPr lang="en-US" sz="1800">
                          <a:effectLst/>
                          <a:latin typeface="+mn-lt"/>
                          <a:ea typeface="Calibri" panose="020F0502020204030204" pitchFamily="34" charset="0"/>
                          <a:cs typeface="Times New Roman" panose="02020603050405020304" pitchFamily="18" charset="0"/>
                        </a:rPr>
                        <a:t>Areas of the field that collect and hold runoff water from other parts of the field.</a:t>
                      </a:r>
                      <a:endParaRPr lang="en-US" sz="1800" b="0" i="0" u="none" strike="noStrike" baseline="0">
                        <a:solidFill>
                          <a:srgbClr val="000000"/>
                        </a:solidFill>
                        <a:latin typeface="+mn-lt"/>
                      </a:endParaRP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endParaRPr lang="en-US"/>
                    </a:p>
                  </a:txBody>
                  <a:tcPr/>
                </a:tc>
                <a:tc hMerge="1">
                  <a:txBody>
                    <a:bodyPr/>
                    <a:lstStyle/>
                    <a:p>
                      <a:pPr marL="0" indent="0">
                        <a:buFont typeface="Arial" panose="020B0604020202020204" pitchFamily="34" charset="0"/>
                        <a:buNone/>
                      </a:pPr>
                      <a:endParaRPr lang="en-US" sz="1800" b="0" i="0" u="none" strike="noStrike" baseline="0">
                        <a:solidFill>
                          <a:srgbClr val="000000"/>
                        </a:solidFill>
                        <a:latin typeface="+mn-lt"/>
                      </a:endParaRP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3718424766"/>
                  </a:ext>
                </a:extLst>
              </a:tr>
              <a:tr h="957431">
                <a:tc>
                  <a:txBody>
                    <a:bodyPr/>
                    <a:lstStyle/>
                    <a:p>
                      <a:pPr lvl="0"/>
                      <a:r>
                        <a:rPr lang="en-US" sz="1800" b="1" kern="1200">
                          <a:solidFill>
                            <a:schemeClr val="dk1"/>
                          </a:solidFill>
                          <a:effectLst/>
                          <a:latin typeface="+mn-lt"/>
                          <a:ea typeface="+mn-ea"/>
                          <a:cs typeface="+mn-cs"/>
                        </a:rPr>
                        <a:t>Resource Concerns Addressed</a:t>
                      </a:r>
                    </a:p>
                  </a:txBody>
                  <a:tcPr>
                    <a:lnR w="12700" cap="flat" cmpd="sng" algn="ctr">
                      <a:solidFill>
                        <a:schemeClr val="accent5"/>
                      </a:solidFill>
                      <a:prstDash val="solid"/>
                      <a:round/>
                      <a:headEnd type="none" w="med" len="med"/>
                      <a:tailEnd type="none" w="med" len="med"/>
                    </a:lnR>
                  </a:tcPr>
                </a:tc>
                <a:tc>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Aggregate instability</a:t>
                      </a:r>
                    </a:p>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tcPr>
                </a:tc>
                <a:tc gridSpan="2">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Surface compaction</a:t>
                      </a:r>
                    </a:p>
                  </a:txBody>
                  <a:tcPr/>
                </a:tc>
                <a:tc hMerge="1">
                  <a:txBody>
                    <a:bodyPr/>
                    <a:lstStyle/>
                    <a:p>
                      <a:pPr marL="285750" indent="-285750">
                        <a:buFont typeface="Arial" panose="020B0604020202020204" pitchFamily="34" charset="0"/>
                        <a:buChar char="•"/>
                      </a:pPr>
                      <a:endParaRPr lang="en-US" sz="1800" b="0" i="0" u="none" strike="noStrike" kern="1200" baseline="0">
                        <a:solidFill>
                          <a:schemeClr val="dk1"/>
                        </a:solidFill>
                        <a:latin typeface="+mn-lt"/>
                        <a:ea typeface="+mn-ea"/>
                        <a:cs typeface="+mn-cs"/>
                      </a:endParaRPr>
                    </a:p>
                  </a:txBody>
                  <a:tcPr/>
                </a:tc>
                <a:extLst>
                  <a:ext uri="{0D108BD9-81ED-4DB2-BD59-A6C34878D82A}">
                    <a16:rowId xmlns:a16="http://schemas.microsoft.com/office/drawing/2014/main" val="853510497"/>
                  </a:ext>
                </a:extLst>
              </a:tr>
              <a:tr h="1281132">
                <a:tc>
                  <a:txBody>
                    <a:bodyPr/>
                    <a:lstStyle/>
                    <a:p>
                      <a:pPr lvl="0"/>
                      <a:r>
                        <a:rPr lang="en-US" sz="1800" b="1" i="0" u="none" strike="noStrike" kern="1200" baseline="0">
                          <a:solidFill>
                            <a:schemeClr val="dk1"/>
                          </a:solidFill>
                          <a:effectLst/>
                          <a:latin typeface="+mn-lt"/>
                          <a:ea typeface="+mn-ea"/>
                          <a:cs typeface="+mn-cs"/>
                        </a:rPr>
                        <a:t>In-field measurement</a:t>
                      </a:r>
                    </a:p>
                  </a:txBody>
                  <a:tcPr>
                    <a:lnR w="12700" cap="flat" cmpd="sng" algn="ctr">
                      <a:solidFill>
                        <a:schemeClr val="accent5"/>
                      </a:solidFill>
                      <a:prstDash val="solid"/>
                      <a:round/>
                      <a:headEnd type="none" w="med" len="med"/>
                      <a:tailEnd type="none" w="med" len="med"/>
                    </a:lnR>
                  </a:tcPr>
                </a:tc>
                <a:tc gridSpan="3">
                  <a:txBody>
                    <a:bodyPr/>
                    <a:lstStyle/>
                    <a:p>
                      <a:pPr marL="0" lvl="0" indent="0">
                        <a:spcAft>
                          <a:spcPts val="600"/>
                        </a:spcAft>
                        <a:buFont typeface="Arial" panose="020B0604020202020204" pitchFamily="34" charset="0"/>
                        <a:buNone/>
                      </a:pPr>
                      <a:r>
                        <a:rPr lang="en-US" sz="1800" kern="1200">
                          <a:solidFill>
                            <a:schemeClr val="dk1"/>
                          </a:solidFill>
                          <a:effectLst/>
                          <a:latin typeface="+mn-lt"/>
                          <a:ea typeface="+mn-ea"/>
                          <a:cs typeface="+mn-cs"/>
                        </a:rPr>
                        <a:t>Farmer interview or visual observation after rainfall/irrigation:</a:t>
                      </a:r>
                    </a:p>
                    <a:p>
                      <a:pPr marL="285750" indent="-285750">
                        <a:buFont typeface="Arial" panose="020B0604020202020204" pitchFamily="34" charset="0"/>
                        <a:buChar char="•"/>
                      </a:pPr>
                      <a:r>
                        <a:rPr lang="en-US" sz="1800" kern="1200">
                          <a:solidFill>
                            <a:schemeClr val="dk1"/>
                          </a:solidFill>
                          <a:effectLst/>
                          <a:latin typeface="+mn-lt"/>
                          <a:ea typeface="+mn-ea"/>
                          <a:cs typeface="+mn-cs"/>
                        </a:rPr>
                        <a:t>Note evidence of crop residue deposits</a:t>
                      </a:r>
                    </a:p>
                    <a:p>
                      <a:pPr marL="285750" lvl="0" indent="-285750">
                        <a:buFont typeface="Arial" panose="020B0604020202020204" pitchFamily="34" charset="0"/>
                        <a:buChar char="•"/>
                      </a:pPr>
                      <a:r>
                        <a:rPr lang="en-US" sz="1800" kern="1200">
                          <a:solidFill>
                            <a:schemeClr val="dk1"/>
                          </a:solidFill>
                          <a:effectLst/>
                          <a:latin typeface="+mn-lt"/>
                          <a:ea typeface="+mn-ea"/>
                          <a:cs typeface="+mn-cs"/>
                        </a:rPr>
                        <a:t>Evidence of ponding from observation or on recent aerial photos</a:t>
                      </a:r>
                    </a:p>
                    <a:p>
                      <a:pPr marL="285750" lvl="0" indent="-285750">
                        <a:buFont typeface="Arial" panose="020B0604020202020204" pitchFamily="34" charset="0"/>
                        <a:buChar char="•"/>
                      </a:pPr>
                      <a:r>
                        <a:rPr lang="en-US" sz="1800" kern="1200">
                          <a:solidFill>
                            <a:schemeClr val="dk1"/>
                          </a:solidFill>
                          <a:effectLst/>
                          <a:latin typeface="+mn-lt"/>
                          <a:ea typeface="+mn-ea"/>
                          <a:cs typeface="+mn-cs"/>
                        </a:rPr>
                        <a:t>Poor crop conditions (yellowing)</a:t>
                      </a:r>
                    </a:p>
                    <a:p>
                      <a:pPr marL="285750" lvl="0" indent="-285750">
                        <a:buFont typeface="Arial" panose="020B0604020202020204" pitchFamily="34" charset="0"/>
                        <a:buChar char="•"/>
                      </a:pPr>
                      <a:r>
                        <a:rPr lang="en-US" sz="1800" kern="1200">
                          <a:solidFill>
                            <a:schemeClr val="dk1"/>
                          </a:solidFill>
                          <a:effectLst/>
                          <a:latin typeface="+mn-lt"/>
                          <a:ea typeface="+mn-ea"/>
                          <a:cs typeface="+mn-cs"/>
                        </a:rPr>
                        <a:t>Soil infiltrates 1-inch of water in 30 minutes or less</a:t>
                      </a: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tc>
                <a:tc hMerge="1">
                  <a:txBody>
                    <a:bodyPr/>
                    <a:lstStyle/>
                    <a:p>
                      <a:pPr marL="342900" lvl="0" indent="-342900">
                        <a:buFont typeface="Arial" panose="020B0604020202020204" pitchFamily="34" charset="0"/>
                        <a:buAutoNum type="arabicPeriod"/>
                      </a:pPr>
                      <a:endParaRPr lang="en-US" sz="16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tcPr>
                </a:tc>
                <a:extLst>
                  <a:ext uri="{0D108BD9-81ED-4DB2-BD59-A6C34878D82A}">
                    <a16:rowId xmlns:a16="http://schemas.microsoft.com/office/drawing/2014/main" val="3157110940"/>
                  </a:ext>
                </a:extLst>
              </a:tr>
              <a:tr h="404568">
                <a:tc rowSpan="2">
                  <a:txBody>
                    <a:bodyPr/>
                    <a:lstStyle/>
                    <a:p>
                      <a:pPr lvl="0"/>
                      <a:r>
                        <a:rPr lang="en-US" sz="1800" b="1" i="0" u="none" strike="noStrike" kern="1200" baseline="0">
                          <a:solidFill>
                            <a:schemeClr val="dk1"/>
                          </a:solidFill>
                          <a:effectLst/>
                          <a:latin typeface="+mn-lt"/>
                          <a:ea typeface="+mn-ea"/>
                          <a:cs typeface="+mn-cs"/>
                        </a:rPr>
                        <a:t>Rating Criteria</a:t>
                      </a:r>
                    </a:p>
                  </a:txBody>
                  <a:tcPr>
                    <a:lnR w="12700" cap="flat" cmpd="sng" algn="ctr">
                      <a:solidFill>
                        <a:schemeClr val="accent5"/>
                      </a:solidFill>
                      <a:prstDash val="solid"/>
                      <a:round/>
                      <a:headEnd type="none" w="med" len="med"/>
                      <a:tailEnd type="none" w="med" len="med"/>
                    </a:lnR>
                  </a:tcPr>
                </a:tc>
                <a:tc gridSpan="2">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Meets Criteria</a:t>
                      </a: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tc>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extLst>
                  <a:ext uri="{0D108BD9-81ED-4DB2-BD59-A6C34878D82A}">
                    <a16:rowId xmlns:a16="http://schemas.microsoft.com/office/drawing/2014/main" val="940662889"/>
                  </a:ext>
                </a:extLst>
              </a:tr>
              <a:tr h="591505">
                <a:tc vMerge="1">
                  <a:txBody>
                    <a:bodyPr/>
                    <a:lstStyle/>
                    <a:p>
                      <a:endParaRPr 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a:solidFill>
                            <a:schemeClr val="dk1"/>
                          </a:solidFill>
                          <a:effectLst/>
                          <a:latin typeface="+mn-lt"/>
                          <a:ea typeface="+mn-ea"/>
                          <a:cs typeface="+mn-cs"/>
                        </a:rPr>
                        <a:t>Evidence of ponding 24 hours or less after a typical rain event;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a:solidFill>
                            <a:schemeClr val="dk1"/>
                          </a:solidFill>
                          <a:effectLst/>
                          <a:latin typeface="+mn-lt"/>
                          <a:ea typeface="+mn-ea"/>
                          <a:cs typeface="+mn-cs"/>
                        </a:rPr>
                        <a:t>1-inch water infiltrates &lt; 30 min.</a:t>
                      </a:r>
                      <a:endParaRPr lang="en-US" sz="18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algn="ctr"/>
                      <a:r>
                        <a:rPr lang="en-US" sz="1800" b="0" i="0" u="none" strike="noStrike" kern="1200" baseline="0">
                          <a:solidFill>
                            <a:schemeClr val="dk1"/>
                          </a:solidFill>
                          <a:latin typeface="+mn-lt"/>
                          <a:ea typeface="+mn-ea"/>
                          <a:cs typeface="+mn-cs"/>
                        </a:rPr>
                        <a:t>Cover </a:t>
                      </a:r>
                      <a:r>
                        <a:rPr lang="en-US" sz="1800" b="0" i="0" u="sng" strike="noStrike" kern="1200" baseline="0">
                          <a:solidFill>
                            <a:schemeClr val="dk1"/>
                          </a:solidFill>
                          <a:latin typeface="+mn-lt"/>
                          <a:ea typeface="+mn-ea"/>
                          <a:cs typeface="+mn-cs"/>
                        </a:rPr>
                        <a:t>&lt;</a:t>
                      </a:r>
                      <a:r>
                        <a:rPr lang="en-US" sz="1800" b="0" i="0" u="none" strike="noStrike" kern="1200" baseline="0">
                          <a:solidFill>
                            <a:schemeClr val="dk1"/>
                          </a:solidFill>
                          <a:latin typeface="+mn-lt"/>
                          <a:ea typeface="+mn-ea"/>
                          <a:cs typeface="+mn-cs"/>
                        </a:rPr>
                        <a:t> 75% after planting</a:t>
                      </a:r>
                      <a:endParaRPr lang="en-US"/>
                    </a:p>
                  </a:txBody>
                  <a:tcPr>
                    <a:solidFill>
                      <a:srgbClr val="FF5D5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effectLst/>
                          <a:latin typeface="+mn-lt"/>
                          <a:ea typeface="+mn-ea"/>
                          <a:cs typeface="+mn-cs"/>
                        </a:rPr>
                        <a:t>Evidence of ponding more than 24 hours after a rain event; 1-inch of water takes </a:t>
                      </a:r>
                      <a:r>
                        <a:rPr lang="en-US" sz="1800" u="sng" kern="1200">
                          <a:solidFill>
                            <a:schemeClr val="dk1"/>
                          </a:solidFill>
                          <a:effectLst/>
                          <a:latin typeface="+mn-lt"/>
                          <a:ea typeface="+mn-ea"/>
                          <a:cs typeface="+mn-cs"/>
                        </a:rPr>
                        <a:t>&gt;</a:t>
                      </a:r>
                      <a:r>
                        <a:rPr lang="en-US" sz="1800" kern="1200">
                          <a:solidFill>
                            <a:schemeClr val="dk1"/>
                          </a:solidFill>
                          <a:effectLst/>
                          <a:latin typeface="+mn-lt"/>
                          <a:ea typeface="+mn-ea"/>
                          <a:cs typeface="+mn-cs"/>
                        </a:rPr>
                        <a:t> 30 min. to infiltrate</a:t>
                      </a:r>
                      <a:endParaRPr lang="en-US" sz="1800" b="0" i="0" u="none" strike="noStrike" kern="1200" baseline="0">
                        <a:solidFill>
                          <a:schemeClr val="dk1"/>
                        </a:solidFill>
                        <a:latin typeface="+mn-lt"/>
                        <a:ea typeface="+mn-ea"/>
                        <a:cs typeface="+mn-cs"/>
                      </a:endParaRPr>
                    </a:p>
                  </a:txBody>
                  <a:tcPr>
                    <a:solidFill>
                      <a:srgbClr val="FF5D5D"/>
                    </a:solidFill>
                  </a:tcPr>
                </a:tc>
                <a:extLst>
                  <a:ext uri="{0D108BD9-81ED-4DB2-BD59-A6C34878D82A}">
                    <a16:rowId xmlns:a16="http://schemas.microsoft.com/office/drawing/2014/main" val="3471574087"/>
                  </a:ext>
                </a:extLst>
              </a:tr>
            </a:tbl>
          </a:graphicData>
        </a:graphic>
      </p:graphicFrame>
      <p:sp>
        <p:nvSpPr>
          <p:cNvPr id="7" name="Title 6">
            <a:extLst>
              <a:ext uri="{FF2B5EF4-FFF2-40B4-BE49-F238E27FC236}">
                <a16:creationId xmlns:a16="http://schemas.microsoft.com/office/drawing/2014/main" id="{19094CF8-E6BC-4983-82D9-8AF6D06992B6}"/>
              </a:ext>
            </a:extLst>
          </p:cNvPr>
          <p:cNvSpPr>
            <a:spLocks noGrp="1"/>
          </p:cNvSpPr>
          <p:nvPr>
            <p:ph type="title"/>
          </p:nvPr>
        </p:nvSpPr>
        <p:spPr>
          <a:xfrm>
            <a:off x="0" y="182132"/>
            <a:ext cx="7886700" cy="529609"/>
          </a:xfrm>
          <a:noFill/>
        </p:spPr>
        <p:txBody>
          <a:bodyPr>
            <a:noAutofit/>
          </a:bodyPr>
          <a:lstStyle/>
          <a:p>
            <a:r>
              <a:rPr lang="en-US" sz="3600"/>
              <a:t>In-Field Assessment</a:t>
            </a:r>
          </a:p>
        </p:txBody>
      </p:sp>
      <p:pic>
        <p:nvPicPr>
          <p:cNvPr id="9" name="Picture 8">
            <a:extLst>
              <a:ext uri="{FF2B5EF4-FFF2-40B4-BE49-F238E27FC236}">
                <a16:creationId xmlns:a16="http://schemas.microsoft.com/office/drawing/2014/main" id="{359DA9FB-4B70-4FE0-ABB5-DB770C028A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70523" y="149858"/>
            <a:ext cx="2374783" cy="1232016"/>
          </a:xfrm>
          <a:prstGeom prst="rect">
            <a:avLst/>
          </a:prstGeom>
        </p:spPr>
      </p:pic>
    </p:spTree>
    <p:extLst>
      <p:ext uri="{BB962C8B-B14F-4D97-AF65-F5344CB8AC3E}">
        <p14:creationId xmlns:p14="http://schemas.microsoft.com/office/powerpoint/2010/main" val="413278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04894B0-A990-4C00-8D51-57332DDF999E}"/>
              </a:ext>
            </a:extLst>
          </p:cNvPr>
          <p:cNvSpPr>
            <a:spLocks noGrp="1"/>
          </p:cNvSpPr>
          <p:nvPr>
            <p:ph type="ftr" sz="quarter" idx="11"/>
          </p:nvPr>
        </p:nvSpPr>
        <p:spPr/>
        <p:txBody>
          <a:bodyPr/>
          <a:lstStyle/>
          <a:p>
            <a:r>
              <a:rPr lang="en-US"/>
              <a:t>NRCS | SHD | Resource Concerns &amp; Soil Health Indicators | v3.0</a:t>
            </a:r>
          </a:p>
        </p:txBody>
      </p:sp>
      <p:graphicFrame>
        <p:nvGraphicFramePr>
          <p:cNvPr id="4" name="Content Placeholder 8">
            <a:extLst>
              <a:ext uri="{FF2B5EF4-FFF2-40B4-BE49-F238E27FC236}">
                <a16:creationId xmlns:a16="http://schemas.microsoft.com/office/drawing/2014/main" id="{8A66F49E-0D10-4AFD-99E7-68DA6C22BC34}"/>
              </a:ext>
            </a:extLst>
          </p:cNvPr>
          <p:cNvGraphicFramePr>
            <a:graphicFrameLocks/>
          </p:cNvGraphicFramePr>
          <p:nvPr>
            <p:extLst>
              <p:ext uri="{D42A27DB-BD31-4B8C-83A1-F6EECF244321}">
                <p14:modId xmlns:p14="http://schemas.microsoft.com/office/powerpoint/2010/main" val="3569034691"/>
              </p:ext>
            </p:extLst>
          </p:nvPr>
        </p:nvGraphicFramePr>
        <p:xfrm>
          <a:off x="309452" y="942295"/>
          <a:ext cx="8525096" cy="5670007"/>
        </p:xfrm>
        <a:graphic>
          <a:graphicData uri="http://schemas.openxmlformats.org/drawingml/2006/table">
            <a:tbl>
              <a:tblPr firstRow="1" bandRow="1">
                <a:tableStyleId>{FABFCF23-3B69-468F-B69F-88F6DE6A72F2}</a:tableStyleId>
              </a:tblPr>
              <a:tblGrid>
                <a:gridCol w="1551621">
                  <a:extLst>
                    <a:ext uri="{9D8B030D-6E8A-4147-A177-3AD203B41FA5}">
                      <a16:colId xmlns:a16="http://schemas.microsoft.com/office/drawing/2014/main" val="264845519"/>
                    </a:ext>
                  </a:extLst>
                </a:gridCol>
                <a:gridCol w="2897856">
                  <a:extLst>
                    <a:ext uri="{9D8B030D-6E8A-4147-A177-3AD203B41FA5}">
                      <a16:colId xmlns:a16="http://schemas.microsoft.com/office/drawing/2014/main" val="4129867586"/>
                    </a:ext>
                  </a:extLst>
                </a:gridCol>
                <a:gridCol w="307923">
                  <a:extLst>
                    <a:ext uri="{9D8B030D-6E8A-4147-A177-3AD203B41FA5}">
                      <a16:colId xmlns:a16="http://schemas.microsoft.com/office/drawing/2014/main" val="3785781740"/>
                    </a:ext>
                  </a:extLst>
                </a:gridCol>
                <a:gridCol w="3767696">
                  <a:extLst>
                    <a:ext uri="{9D8B030D-6E8A-4147-A177-3AD203B41FA5}">
                      <a16:colId xmlns:a16="http://schemas.microsoft.com/office/drawing/2014/main" val="3546296350"/>
                    </a:ext>
                  </a:extLst>
                </a:gridCol>
              </a:tblGrid>
              <a:tr h="519006">
                <a:tc gridSpan="4">
                  <a:txBody>
                    <a:bodyPr/>
                    <a:lstStyle/>
                    <a:p>
                      <a:pPr algn="ctr"/>
                      <a:r>
                        <a:rPr lang="en-US" sz="2400"/>
                        <a:t>Indicator:  Penetration Resistance</a:t>
                      </a:r>
                      <a:endParaRPr lang="en-US" sz="2400">
                        <a:latin typeface="+mn-lt"/>
                      </a:endParaRPr>
                    </a:p>
                  </a:txBody>
                  <a:tcPr/>
                </a:tc>
                <a:tc hMerge="1">
                  <a:txBody>
                    <a:bodyPr/>
                    <a:lstStyle/>
                    <a:p>
                      <a:pPr algn="ctr"/>
                      <a:endParaRPr lang="en-US" sz="2400">
                        <a:latin typeface="+mn-lt"/>
                      </a:endParaRPr>
                    </a:p>
                  </a:txBody>
                  <a:tcPr/>
                </a:tc>
                <a:tc hMerge="1">
                  <a:txBody>
                    <a:bodyPr/>
                    <a:lstStyle/>
                    <a:p>
                      <a:endParaRPr lang="en-US"/>
                    </a:p>
                  </a:txBody>
                  <a:tcPr/>
                </a:tc>
                <a:tc hMerge="1">
                  <a:txBody>
                    <a:bodyPr/>
                    <a:lstStyle/>
                    <a:p>
                      <a:pPr algn="ctr"/>
                      <a:endParaRPr lang="en-US" sz="2400">
                        <a:latin typeface="+mn-lt"/>
                      </a:endParaRPr>
                    </a:p>
                  </a:txBody>
                  <a:tcPr/>
                </a:tc>
                <a:extLst>
                  <a:ext uri="{0D108BD9-81ED-4DB2-BD59-A6C34878D82A}">
                    <a16:rowId xmlns:a16="http://schemas.microsoft.com/office/drawing/2014/main" val="3204451057"/>
                  </a:ext>
                </a:extLst>
              </a:tr>
              <a:tr h="6158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baseline="0"/>
                        <a:t>Description</a:t>
                      </a:r>
                    </a:p>
                  </a:txBody>
                  <a:tcPr>
                    <a:lnR w="12700" cap="flat" cmpd="sng" algn="ctr">
                      <a:solidFill>
                        <a:schemeClr val="accent5"/>
                      </a:solidFill>
                      <a:prstDash val="solid"/>
                      <a:round/>
                      <a:headEnd type="none" w="med" len="med"/>
                      <a:tailEnd type="none" w="med" len="med"/>
                    </a:lnR>
                  </a:tcPr>
                </a:tc>
                <a:tc gridSpan="3">
                  <a:txBody>
                    <a:bodyPr/>
                    <a:lstStyle/>
                    <a:p>
                      <a:pPr marL="0" indent="0">
                        <a:buFont typeface="Arial" panose="020B0604020202020204" pitchFamily="34" charset="0"/>
                        <a:buNone/>
                      </a:pPr>
                      <a:r>
                        <a:rPr lang="en-US" sz="1800" kern="1200" dirty="0">
                          <a:solidFill>
                            <a:schemeClr val="dk1"/>
                          </a:solidFill>
                          <a:effectLst/>
                          <a:latin typeface="+mn-lt"/>
                          <a:ea typeface="+mn-ea"/>
                          <a:cs typeface="+mn-cs"/>
                        </a:rPr>
                        <a:t>Management induced reduction of large pores and degraded structure (i.e., platy) that results in decreased rooting depth, plant growth and soil biological habitat and activity in the upper eight to twelve inches of soil.</a:t>
                      </a:r>
                      <a:endParaRPr lang="en-US" sz="1800" b="0" i="0" u="none" strike="noStrike" baseline="0" dirty="0">
                        <a:solidFill>
                          <a:srgbClr val="000000"/>
                        </a:solidFill>
                        <a:latin typeface="+mn-lt"/>
                      </a:endParaRP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endParaRPr lang="en-US"/>
                    </a:p>
                  </a:txBody>
                  <a:tcPr/>
                </a:tc>
                <a:tc hMerge="1">
                  <a:txBody>
                    <a:bodyPr/>
                    <a:lstStyle/>
                    <a:p>
                      <a:pPr marL="0" indent="0">
                        <a:buFont typeface="Arial" panose="020B0604020202020204" pitchFamily="34" charset="0"/>
                        <a:buNone/>
                      </a:pPr>
                      <a:endParaRPr lang="en-US" sz="1800" b="0" i="0" u="none" strike="noStrike" baseline="0">
                        <a:solidFill>
                          <a:srgbClr val="000000"/>
                        </a:solidFill>
                        <a:latin typeface="+mn-lt"/>
                      </a:endParaRP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3718424766"/>
                  </a:ext>
                </a:extLst>
              </a:tr>
              <a:tr h="921244">
                <a:tc>
                  <a:txBody>
                    <a:bodyPr/>
                    <a:lstStyle/>
                    <a:p>
                      <a:pPr lvl="0"/>
                      <a:r>
                        <a:rPr lang="en-US" sz="1800" b="1" kern="1200">
                          <a:solidFill>
                            <a:schemeClr val="dk1"/>
                          </a:solidFill>
                          <a:effectLst/>
                          <a:latin typeface="+mn-lt"/>
                          <a:ea typeface="+mn-ea"/>
                          <a:cs typeface="+mn-cs"/>
                        </a:rPr>
                        <a:t>Resource Concerns Addressed</a:t>
                      </a:r>
                    </a:p>
                  </a:txBody>
                  <a:tcPr>
                    <a:lnR w="12700" cap="flat" cmpd="sng" algn="ctr">
                      <a:solidFill>
                        <a:schemeClr val="accent5"/>
                      </a:solidFill>
                      <a:prstDash val="solid"/>
                      <a:round/>
                      <a:headEnd type="none" w="med" len="med"/>
                      <a:tailEnd type="none" w="med" len="med"/>
                    </a:lnR>
                  </a:tcPr>
                </a:tc>
                <a:tc>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Compaction</a:t>
                      </a:r>
                    </a:p>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tcPr>
                </a:tc>
                <a:tc gridSpan="2">
                  <a:txBody>
                    <a:bodyPr/>
                    <a:lstStyle/>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tc>
                <a:tc hMerge="1">
                  <a:txBody>
                    <a:bodyPr/>
                    <a:lstStyle/>
                    <a:p>
                      <a:pPr marL="285750" indent="-285750">
                        <a:buFont typeface="Arial" panose="020B0604020202020204" pitchFamily="34" charset="0"/>
                        <a:buChar char="•"/>
                      </a:pPr>
                      <a:endParaRPr lang="en-US" sz="1800" b="0" i="0" u="none" strike="noStrike" kern="1200" baseline="0">
                        <a:solidFill>
                          <a:schemeClr val="dk1"/>
                        </a:solidFill>
                        <a:latin typeface="+mn-lt"/>
                        <a:ea typeface="+mn-ea"/>
                        <a:cs typeface="+mn-cs"/>
                      </a:endParaRPr>
                    </a:p>
                  </a:txBody>
                  <a:tcPr/>
                </a:tc>
                <a:extLst>
                  <a:ext uri="{0D108BD9-81ED-4DB2-BD59-A6C34878D82A}">
                    <a16:rowId xmlns:a16="http://schemas.microsoft.com/office/drawing/2014/main" val="853510497"/>
                  </a:ext>
                </a:extLst>
              </a:tr>
              <a:tr h="1381052">
                <a:tc>
                  <a:txBody>
                    <a:bodyPr/>
                    <a:lstStyle/>
                    <a:p>
                      <a:pPr lvl="0"/>
                      <a:r>
                        <a:rPr lang="en-US" sz="1800" b="1" i="0" u="none" strike="noStrike" kern="1200" baseline="0">
                          <a:solidFill>
                            <a:schemeClr val="dk1"/>
                          </a:solidFill>
                          <a:effectLst/>
                          <a:latin typeface="+mn-lt"/>
                          <a:ea typeface="+mn-ea"/>
                          <a:cs typeface="+mn-cs"/>
                        </a:rPr>
                        <a:t>In-field measurement</a:t>
                      </a:r>
                    </a:p>
                  </a:txBody>
                  <a:tcPr>
                    <a:lnR w="12700" cap="flat" cmpd="sng" algn="ctr">
                      <a:solidFill>
                        <a:schemeClr val="accent5"/>
                      </a:solidFill>
                      <a:prstDash val="solid"/>
                      <a:round/>
                      <a:headEnd type="none" w="med" len="med"/>
                      <a:tailEnd type="none" w="med" len="med"/>
                    </a:lnR>
                  </a:tcPr>
                </a:tc>
                <a:tc gridSpan="3">
                  <a:txBody>
                    <a:bodyPr/>
                    <a:lstStyle/>
                    <a:p>
                      <a:r>
                        <a:rPr lang="en-US" sz="1800" kern="1200" dirty="0">
                          <a:solidFill>
                            <a:schemeClr val="dk1"/>
                          </a:solidFill>
                          <a:effectLst/>
                          <a:latin typeface="+mn-lt"/>
                          <a:ea typeface="+mn-ea"/>
                          <a:cs typeface="+mn-cs"/>
                        </a:rPr>
                        <a:t>Conduct with soil moisture near field capacity:</a:t>
                      </a:r>
                    </a:p>
                    <a:p>
                      <a:pPr marL="342900" lvl="0" indent="-342900">
                        <a:buFont typeface="Arial" panose="020B0604020202020204" pitchFamily="34" charset="0"/>
                        <a:buChar char="•"/>
                      </a:pPr>
                      <a:r>
                        <a:rPr lang="en-US" sz="1800" kern="1200" dirty="0">
                          <a:solidFill>
                            <a:schemeClr val="dk1"/>
                          </a:solidFill>
                          <a:effectLst/>
                          <a:latin typeface="+mn-lt"/>
                          <a:ea typeface="+mn-ea"/>
                          <a:cs typeface="+mn-cs"/>
                        </a:rPr>
                        <a:t>Evaluate multiple representative locations in the field</a:t>
                      </a:r>
                    </a:p>
                    <a:p>
                      <a:pPr marL="342900" lvl="0" indent="-342900">
                        <a:buFont typeface="Arial" panose="020B0604020202020204" pitchFamily="34" charset="0"/>
                        <a:buChar char="•"/>
                      </a:pPr>
                      <a:r>
                        <a:rPr lang="en-US" sz="1800" kern="1200" dirty="0">
                          <a:solidFill>
                            <a:schemeClr val="dk1"/>
                          </a:solidFill>
                          <a:effectLst/>
                          <a:latin typeface="+mn-lt"/>
                          <a:ea typeface="+mn-ea"/>
                          <a:cs typeface="+mn-cs"/>
                        </a:rPr>
                        <a:t>Record depths of restrictive layer(s) &amp; PSI readings (penetrometer) a wire flag can be used in place of the penetrometer</a:t>
                      </a:r>
                    </a:p>
                    <a:p>
                      <a:pPr marL="342900" lvl="0" indent="-342900">
                        <a:buFont typeface="Arial" panose="020B0604020202020204" pitchFamily="34" charset="0"/>
                        <a:buChar char="•"/>
                      </a:pPr>
                      <a:r>
                        <a:rPr lang="en-US" sz="1800" kern="1200" dirty="0">
                          <a:solidFill>
                            <a:schemeClr val="dk1"/>
                          </a:solidFill>
                          <a:effectLst/>
                          <a:latin typeface="+mn-lt"/>
                          <a:ea typeface="+mn-ea"/>
                          <a:cs typeface="+mn-cs"/>
                        </a:rPr>
                        <a:t>Evaluate root development and distribution </a:t>
                      </a:r>
                    </a:p>
                    <a:p>
                      <a:pPr marL="342900" lvl="0" indent="-342900">
                        <a:buFont typeface="Arial" panose="020B0604020202020204" pitchFamily="34" charset="0"/>
                        <a:buChar char="•"/>
                      </a:pPr>
                      <a:r>
                        <a:rPr lang="en-US" sz="1800" kern="1200" dirty="0">
                          <a:solidFill>
                            <a:schemeClr val="dk1"/>
                          </a:solidFill>
                          <a:effectLst/>
                          <a:latin typeface="+mn-lt"/>
                          <a:ea typeface="+mn-ea"/>
                          <a:cs typeface="+mn-cs"/>
                        </a:rPr>
                        <a:t>Look for platy structure: dig a and look for platy non-friable </a:t>
                      </a:r>
                      <a:r>
                        <a:rPr lang="en-US" sz="1800" kern="1200" dirty="0" err="1">
                          <a:solidFill>
                            <a:schemeClr val="dk1"/>
                          </a:solidFill>
                          <a:effectLst/>
                          <a:latin typeface="+mn-lt"/>
                          <a:ea typeface="+mn-ea"/>
                          <a:cs typeface="+mn-cs"/>
                        </a:rPr>
                        <a:t>stucure</a:t>
                      </a:r>
                      <a:r>
                        <a:rPr lang="en-US" sz="1800" kern="1200" dirty="0">
                          <a:solidFill>
                            <a:schemeClr val="dk1"/>
                          </a:solidFill>
                          <a:effectLst/>
                          <a:latin typeface="+mn-lt"/>
                          <a:ea typeface="+mn-ea"/>
                          <a:cs typeface="+mn-cs"/>
                        </a:rPr>
                        <a:t> </a:t>
                      </a: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tc>
                <a:tc hMerge="1">
                  <a:txBody>
                    <a:bodyPr/>
                    <a:lstStyle/>
                    <a:p>
                      <a:pPr marL="342900" lvl="0" indent="-342900">
                        <a:buFont typeface="Arial" panose="020B0604020202020204" pitchFamily="34" charset="0"/>
                        <a:buAutoNum type="arabicPeriod"/>
                      </a:pPr>
                      <a:endParaRPr lang="en-US" sz="16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tcPr>
                </a:tc>
                <a:extLst>
                  <a:ext uri="{0D108BD9-81ED-4DB2-BD59-A6C34878D82A}">
                    <a16:rowId xmlns:a16="http://schemas.microsoft.com/office/drawing/2014/main" val="3157110940"/>
                  </a:ext>
                </a:extLst>
              </a:tr>
              <a:tr h="389277">
                <a:tc rowSpan="2">
                  <a:txBody>
                    <a:bodyPr/>
                    <a:lstStyle/>
                    <a:p>
                      <a:pPr lvl="0"/>
                      <a:r>
                        <a:rPr lang="en-US" sz="1800" b="1" i="0" u="none" strike="noStrike" kern="1200" baseline="0">
                          <a:solidFill>
                            <a:schemeClr val="dk1"/>
                          </a:solidFill>
                          <a:effectLst/>
                          <a:latin typeface="+mn-lt"/>
                          <a:ea typeface="+mn-ea"/>
                          <a:cs typeface="+mn-cs"/>
                        </a:rPr>
                        <a:t>Rating Criteria</a:t>
                      </a:r>
                    </a:p>
                  </a:txBody>
                  <a:tcPr>
                    <a:lnR w="12700" cap="flat" cmpd="sng" algn="ctr">
                      <a:solidFill>
                        <a:schemeClr val="accent5"/>
                      </a:solidFill>
                      <a:prstDash val="solid"/>
                      <a:round/>
                      <a:headEnd type="none" w="med" len="med"/>
                      <a:tailEnd type="none" w="med" len="med"/>
                    </a:lnR>
                  </a:tcPr>
                </a:tc>
                <a:tc gridSpan="2">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Meets Criteria</a:t>
                      </a: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tc>
                  <a:txBody>
                    <a:bodyPr/>
                    <a:lstStyle/>
                    <a:p>
                      <a:pPr marL="0" indent="0" algn="ctr">
                        <a:buFont typeface="Arial" panose="020B0604020202020204" pitchFamily="34" charset="0"/>
                        <a:buNone/>
                      </a:pPr>
                      <a:r>
                        <a:rPr lang="en-US" sz="1800" b="0" i="0" u="none" strike="noStrike" kern="1200" baseline="0" dirty="0">
                          <a:solidFill>
                            <a:schemeClr val="dk1"/>
                          </a:solidFill>
                          <a:latin typeface="+mn-lt"/>
                          <a:ea typeface="+mn-ea"/>
                          <a:cs typeface="+mn-cs"/>
                        </a:rPr>
                        <a:t>Does Not Meet Criteria</a:t>
                      </a:r>
                    </a:p>
                  </a:txBody>
                  <a:tcPr>
                    <a:solidFill>
                      <a:srgbClr val="FF5D5D"/>
                    </a:solidFill>
                  </a:tcPr>
                </a:tc>
                <a:extLst>
                  <a:ext uri="{0D108BD9-81ED-4DB2-BD59-A6C34878D82A}">
                    <a16:rowId xmlns:a16="http://schemas.microsoft.com/office/drawing/2014/main" val="940662889"/>
                  </a:ext>
                </a:extLst>
              </a:tr>
              <a:tr h="1135920">
                <a:tc vMerge="1">
                  <a:txBody>
                    <a:bodyPr/>
                    <a:lstStyle/>
                    <a:p>
                      <a:endParaRPr lang="en-US"/>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effectLst/>
                          <a:latin typeface="+mn-lt"/>
                          <a:ea typeface="+mn-ea"/>
                          <a:cs typeface="+mn-cs"/>
                        </a:rPr>
                        <a:t>Granular structure, appropriate PSI reading, vertical channels or roots.</a:t>
                      </a:r>
                      <a:endParaRPr lang="en-US" sz="1800" b="0" i="0" u="none" strike="noStrike" kern="1200" baseline="0">
                        <a:solidFill>
                          <a:schemeClr val="dk1"/>
                        </a:solidFill>
                        <a:highlight>
                          <a:srgbClr val="FFFF00"/>
                        </a:highlight>
                        <a:latin typeface="+mn-lt"/>
                        <a:ea typeface="+mn-ea"/>
                        <a:cs typeface="+mn-cs"/>
                      </a:endParaRP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algn="ctr"/>
                      <a:r>
                        <a:rPr lang="en-US" sz="1800" b="0" i="0" u="none" strike="noStrike" kern="1200" baseline="0">
                          <a:solidFill>
                            <a:schemeClr val="dk1"/>
                          </a:solidFill>
                          <a:latin typeface="+mn-lt"/>
                          <a:ea typeface="+mn-ea"/>
                          <a:cs typeface="+mn-cs"/>
                        </a:rPr>
                        <a:t>Cover </a:t>
                      </a:r>
                      <a:r>
                        <a:rPr lang="en-US" sz="1800" b="0" i="0" u="sng" strike="noStrike" kern="1200" baseline="0">
                          <a:solidFill>
                            <a:schemeClr val="dk1"/>
                          </a:solidFill>
                          <a:latin typeface="+mn-lt"/>
                          <a:ea typeface="+mn-ea"/>
                          <a:cs typeface="+mn-cs"/>
                        </a:rPr>
                        <a:t>&lt;</a:t>
                      </a:r>
                      <a:r>
                        <a:rPr lang="en-US" sz="1800" b="0" i="0" u="none" strike="noStrike" kern="1200" baseline="0">
                          <a:solidFill>
                            <a:schemeClr val="dk1"/>
                          </a:solidFill>
                          <a:latin typeface="+mn-lt"/>
                          <a:ea typeface="+mn-ea"/>
                          <a:cs typeface="+mn-cs"/>
                        </a:rPr>
                        <a:t> 75% after planting</a:t>
                      </a:r>
                      <a:endParaRPr lang="en-US"/>
                    </a:p>
                  </a:txBody>
                  <a:tcPr>
                    <a:solidFill>
                      <a:srgbClr val="FF5D5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Evidence of platy structure, unacceptable PSI, root restriction, surface ponding, horizontal or abnormal root architecture.</a:t>
                      </a:r>
                    </a:p>
                  </a:txBody>
                  <a:tcPr>
                    <a:solidFill>
                      <a:srgbClr val="FF5D5D"/>
                    </a:solidFill>
                  </a:tcPr>
                </a:tc>
                <a:extLst>
                  <a:ext uri="{0D108BD9-81ED-4DB2-BD59-A6C34878D82A}">
                    <a16:rowId xmlns:a16="http://schemas.microsoft.com/office/drawing/2014/main" val="3471574087"/>
                  </a:ext>
                </a:extLst>
              </a:tr>
            </a:tbl>
          </a:graphicData>
        </a:graphic>
      </p:graphicFrame>
      <p:sp>
        <p:nvSpPr>
          <p:cNvPr id="5" name="Title 6">
            <a:extLst>
              <a:ext uri="{FF2B5EF4-FFF2-40B4-BE49-F238E27FC236}">
                <a16:creationId xmlns:a16="http://schemas.microsoft.com/office/drawing/2014/main" id="{C03FE3DA-F3C2-4D19-A233-340C41F8B83D}"/>
              </a:ext>
            </a:extLst>
          </p:cNvPr>
          <p:cNvSpPr>
            <a:spLocks noGrp="1"/>
          </p:cNvSpPr>
          <p:nvPr>
            <p:ph type="title"/>
          </p:nvPr>
        </p:nvSpPr>
        <p:spPr>
          <a:xfrm>
            <a:off x="2286422" y="224577"/>
            <a:ext cx="4453221" cy="529609"/>
          </a:xfrm>
          <a:noFill/>
        </p:spPr>
        <p:txBody>
          <a:bodyPr>
            <a:noAutofit/>
          </a:bodyPr>
          <a:lstStyle/>
          <a:p>
            <a:r>
              <a:rPr lang="en-US" sz="3600"/>
              <a:t>In-Field Assessment</a:t>
            </a:r>
          </a:p>
        </p:txBody>
      </p:sp>
    </p:spTree>
    <p:extLst>
      <p:ext uri="{BB962C8B-B14F-4D97-AF65-F5344CB8AC3E}">
        <p14:creationId xmlns:p14="http://schemas.microsoft.com/office/powerpoint/2010/main" val="3576813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1E3EF5D-B3F9-42D3-9576-B2A05BB40613}"/>
              </a:ext>
            </a:extLst>
          </p:cNvPr>
          <p:cNvSpPr>
            <a:spLocks noGrp="1"/>
          </p:cNvSpPr>
          <p:nvPr>
            <p:ph type="ftr" sz="quarter" idx="11"/>
          </p:nvPr>
        </p:nvSpPr>
        <p:spPr/>
        <p:txBody>
          <a:bodyPr/>
          <a:lstStyle/>
          <a:p>
            <a:r>
              <a:rPr lang="en-US"/>
              <a:t>NRCS | SHD | Resource Concerns &amp; Soil Health Indicators | v3.0</a:t>
            </a:r>
          </a:p>
        </p:txBody>
      </p:sp>
      <p:graphicFrame>
        <p:nvGraphicFramePr>
          <p:cNvPr id="6" name="Content Placeholder 8">
            <a:extLst>
              <a:ext uri="{FF2B5EF4-FFF2-40B4-BE49-F238E27FC236}">
                <a16:creationId xmlns:a16="http://schemas.microsoft.com/office/drawing/2014/main" id="{8FD4D652-2A66-4E4A-8E21-C592E0E309C9}"/>
              </a:ext>
            </a:extLst>
          </p:cNvPr>
          <p:cNvGraphicFramePr>
            <a:graphicFrameLocks noGrp="1"/>
          </p:cNvGraphicFramePr>
          <p:nvPr>
            <p:ph idx="1"/>
            <p:extLst>
              <p:ext uri="{D42A27DB-BD31-4B8C-83A1-F6EECF244321}">
                <p14:modId xmlns:p14="http://schemas.microsoft.com/office/powerpoint/2010/main" val="1836756170"/>
              </p:ext>
            </p:extLst>
          </p:nvPr>
        </p:nvGraphicFramePr>
        <p:xfrm>
          <a:off x="309452" y="1368711"/>
          <a:ext cx="8525096" cy="5165357"/>
        </p:xfrm>
        <a:graphic>
          <a:graphicData uri="http://schemas.openxmlformats.org/drawingml/2006/table">
            <a:tbl>
              <a:tblPr firstRow="1" bandRow="1">
                <a:tableStyleId>{FABFCF23-3B69-468F-B69F-88F6DE6A72F2}</a:tableStyleId>
              </a:tblPr>
              <a:tblGrid>
                <a:gridCol w="1551621">
                  <a:extLst>
                    <a:ext uri="{9D8B030D-6E8A-4147-A177-3AD203B41FA5}">
                      <a16:colId xmlns:a16="http://schemas.microsoft.com/office/drawing/2014/main" val="264845519"/>
                    </a:ext>
                  </a:extLst>
                </a:gridCol>
                <a:gridCol w="2897856">
                  <a:extLst>
                    <a:ext uri="{9D8B030D-6E8A-4147-A177-3AD203B41FA5}">
                      <a16:colId xmlns:a16="http://schemas.microsoft.com/office/drawing/2014/main" val="4129867586"/>
                    </a:ext>
                  </a:extLst>
                </a:gridCol>
                <a:gridCol w="307923">
                  <a:extLst>
                    <a:ext uri="{9D8B030D-6E8A-4147-A177-3AD203B41FA5}">
                      <a16:colId xmlns:a16="http://schemas.microsoft.com/office/drawing/2014/main" val="3785781740"/>
                    </a:ext>
                  </a:extLst>
                </a:gridCol>
                <a:gridCol w="3767696">
                  <a:extLst>
                    <a:ext uri="{9D8B030D-6E8A-4147-A177-3AD203B41FA5}">
                      <a16:colId xmlns:a16="http://schemas.microsoft.com/office/drawing/2014/main" val="3546296350"/>
                    </a:ext>
                  </a:extLst>
                </a:gridCol>
              </a:tblGrid>
              <a:tr h="519006">
                <a:tc gridSpan="4">
                  <a:txBody>
                    <a:bodyPr/>
                    <a:lstStyle/>
                    <a:p>
                      <a:pPr algn="ctr"/>
                      <a:r>
                        <a:rPr lang="en-US" sz="2400"/>
                        <a:t>Indicator:  Aggregate Stability</a:t>
                      </a:r>
                      <a:endParaRPr lang="en-US" sz="2400">
                        <a:latin typeface="+mn-lt"/>
                      </a:endParaRPr>
                    </a:p>
                  </a:txBody>
                  <a:tcPr/>
                </a:tc>
                <a:tc hMerge="1">
                  <a:txBody>
                    <a:bodyPr/>
                    <a:lstStyle/>
                    <a:p>
                      <a:pPr algn="ctr"/>
                      <a:endParaRPr lang="en-US" sz="2400">
                        <a:latin typeface="+mn-lt"/>
                      </a:endParaRPr>
                    </a:p>
                  </a:txBody>
                  <a:tcPr/>
                </a:tc>
                <a:tc hMerge="1">
                  <a:txBody>
                    <a:bodyPr/>
                    <a:lstStyle/>
                    <a:p>
                      <a:endParaRPr lang="en-US"/>
                    </a:p>
                  </a:txBody>
                  <a:tcPr/>
                </a:tc>
                <a:tc hMerge="1">
                  <a:txBody>
                    <a:bodyPr/>
                    <a:lstStyle/>
                    <a:p>
                      <a:pPr algn="ctr"/>
                      <a:endParaRPr lang="en-US" sz="2400">
                        <a:latin typeface="+mn-lt"/>
                      </a:endParaRPr>
                    </a:p>
                  </a:txBody>
                  <a:tcPr/>
                </a:tc>
                <a:extLst>
                  <a:ext uri="{0D108BD9-81ED-4DB2-BD59-A6C34878D82A}">
                    <a16:rowId xmlns:a16="http://schemas.microsoft.com/office/drawing/2014/main" val="3204451057"/>
                  </a:ext>
                </a:extLst>
              </a:tr>
              <a:tr h="6158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baseline="0"/>
                        <a:t>Description</a:t>
                      </a:r>
                    </a:p>
                  </a:txBody>
                  <a:tcPr>
                    <a:lnR w="12700" cap="flat" cmpd="sng" algn="ctr">
                      <a:solidFill>
                        <a:schemeClr val="accent5"/>
                      </a:solidFill>
                      <a:prstDash val="solid"/>
                      <a:round/>
                      <a:headEnd type="none" w="med" len="med"/>
                      <a:tailEnd type="none" w="med" len="med"/>
                    </a:lnR>
                  </a:tcPr>
                </a:tc>
                <a:tc gridSpan="3">
                  <a:txBody>
                    <a:bodyPr/>
                    <a:lstStyle/>
                    <a:p>
                      <a:pPr marL="0" indent="0">
                        <a:buFont typeface="Arial" panose="020B0604020202020204" pitchFamily="34" charset="0"/>
                        <a:buNone/>
                      </a:pPr>
                      <a:r>
                        <a:rPr lang="en-US" sz="1800" kern="1200">
                          <a:solidFill>
                            <a:schemeClr val="dk1"/>
                          </a:solidFill>
                          <a:effectLst/>
                          <a:latin typeface="+mn-lt"/>
                          <a:ea typeface="+mn-ea"/>
                          <a:cs typeface="+mn-cs"/>
                        </a:rPr>
                        <a:t>Soil aggregate stability is related to soil porosity and how well a soil can resist raindrop impact and erosion.</a:t>
                      </a:r>
                      <a:endParaRPr lang="en-US" sz="1800" b="0" i="0" u="none" strike="noStrike" baseline="0">
                        <a:solidFill>
                          <a:srgbClr val="000000"/>
                        </a:solidFill>
                        <a:latin typeface="+mn-lt"/>
                      </a:endParaRP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endParaRPr lang="en-US"/>
                    </a:p>
                  </a:txBody>
                  <a:tcPr/>
                </a:tc>
                <a:tc hMerge="1">
                  <a:txBody>
                    <a:bodyPr/>
                    <a:lstStyle/>
                    <a:p>
                      <a:pPr marL="0" indent="0">
                        <a:buFont typeface="Arial" panose="020B0604020202020204" pitchFamily="34" charset="0"/>
                        <a:buNone/>
                      </a:pPr>
                      <a:endParaRPr lang="en-US" sz="1800" b="0" i="0" u="none" strike="noStrike" baseline="0">
                        <a:solidFill>
                          <a:srgbClr val="000000"/>
                        </a:solidFill>
                        <a:latin typeface="+mn-lt"/>
                      </a:endParaRP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3718424766"/>
                  </a:ext>
                </a:extLst>
              </a:tr>
              <a:tr h="921244">
                <a:tc>
                  <a:txBody>
                    <a:bodyPr/>
                    <a:lstStyle/>
                    <a:p>
                      <a:pPr lvl="0"/>
                      <a:r>
                        <a:rPr lang="en-US" sz="1800" b="1" kern="1200">
                          <a:solidFill>
                            <a:schemeClr val="dk1"/>
                          </a:solidFill>
                          <a:effectLst/>
                          <a:latin typeface="+mn-lt"/>
                          <a:ea typeface="+mn-ea"/>
                          <a:cs typeface="+mn-cs"/>
                        </a:rPr>
                        <a:t>Resource Concerns Addressed</a:t>
                      </a:r>
                    </a:p>
                  </a:txBody>
                  <a:tcPr>
                    <a:lnR w="12700" cap="flat" cmpd="sng" algn="ctr">
                      <a:solidFill>
                        <a:schemeClr val="accent5"/>
                      </a:solidFill>
                      <a:prstDash val="solid"/>
                      <a:round/>
                      <a:headEnd type="none" w="med" len="med"/>
                      <a:tailEnd type="none" w="med" len="med"/>
                    </a:lnR>
                  </a:tcPr>
                </a:tc>
                <a:tc>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Aggregate instability</a:t>
                      </a:r>
                    </a:p>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Soil organism habitat loss or degradation</a:t>
                      </a:r>
                    </a:p>
                  </a:txBody>
                  <a:tcPr>
                    <a:lnL w="12700" cap="flat" cmpd="sng" algn="ctr">
                      <a:solidFill>
                        <a:schemeClr val="accent5"/>
                      </a:solidFill>
                      <a:prstDash val="solid"/>
                      <a:round/>
                      <a:headEnd type="none" w="med" len="med"/>
                      <a:tailEnd type="none" w="med" len="med"/>
                    </a:lnL>
                  </a:tcPr>
                </a:tc>
                <a:tc gridSpan="2">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Soil organic matter depletion</a:t>
                      </a:r>
                    </a:p>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Surface compaction</a:t>
                      </a:r>
                    </a:p>
                  </a:txBody>
                  <a:tcPr/>
                </a:tc>
                <a:tc hMerge="1">
                  <a:txBody>
                    <a:bodyPr/>
                    <a:lstStyle/>
                    <a:p>
                      <a:pPr marL="285750" indent="-285750">
                        <a:buFont typeface="Arial" panose="020B0604020202020204" pitchFamily="34" charset="0"/>
                        <a:buChar char="•"/>
                      </a:pPr>
                      <a:endParaRPr lang="en-US" sz="1800" b="0" i="0" u="none" strike="noStrike" kern="1200" baseline="0">
                        <a:solidFill>
                          <a:schemeClr val="dk1"/>
                        </a:solidFill>
                        <a:latin typeface="+mn-lt"/>
                        <a:ea typeface="+mn-ea"/>
                        <a:cs typeface="+mn-cs"/>
                      </a:endParaRPr>
                    </a:p>
                  </a:txBody>
                  <a:tcPr/>
                </a:tc>
                <a:extLst>
                  <a:ext uri="{0D108BD9-81ED-4DB2-BD59-A6C34878D82A}">
                    <a16:rowId xmlns:a16="http://schemas.microsoft.com/office/drawing/2014/main" val="853510497"/>
                  </a:ext>
                </a:extLst>
              </a:tr>
              <a:tr h="1232710">
                <a:tc>
                  <a:txBody>
                    <a:bodyPr/>
                    <a:lstStyle/>
                    <a:p>
                      <a:pPr lvl="0"/>
                      <a:r>
                        <a:rPr lang="en-US" sz="1800" b="1" i="0" u="none" strike="noStrike" kern="1200" baseline="0">
                          <a:solidFill>
                            <a:schemeClr val="dk1"/>
                          </a:solidFill>
                          <a:effectLst/>
                          <a:latin typeface="+mn-lt"/>
                          <a:ea typeface="+mn-ea"/>
                          <a:cs typeface="+mn-cs"/>
                        </a:rPr>
                        <a:t>In-field measurement</a:t>
                      </a:r>
                    </a:p>
                  </a:txBody>
                  <a:tcPr>
                    <a:lnR w="12700" cap="flat" cmpd="sng" algn="ctr">
                      <a:solidFill>
                        <a:schemeClr val="accent5"/>
                      </a:solidFill>
                      <a:prstDash val="solid"/>
                      <a:round/>
                      <a:headEnd type="none" w="med" len="med"/>
                      <a:tailEnd type="none" w="med" len="med"/>
                    </a:lnR>
                  </a:tcPr>
                </a:tc>
                <a:tc gridSpan="3">
                  <a:txBody>
                    <a:bodyPr/>
                    <a:lstStyle/>
                    <a:p>
                      <a:pPr marL="0" lvl="0" indent="0">
                        <a:buFont typeface="+mj-lt"/>
                        <a:buNone/>
                      </a:pPr>
                      <a:r>
                        <a:rPr lang="en-US" sz="1800" b="0" i="0" u="none" strike="noStrike" baseline="0" dirty="0">
                          <a:solidFill>
                            <a:srgbClr val="000000"/>
                          </a:solidFill>
                          <a:latin typeface="+mn-lt"/>
                        </a:rPr>
                        <a:t>Choose one of the following three methods:</a:t>
                      </a:r>
                    </a:p>
                    <a:p>
                      <a:pPr marL="285750" lvl="0" indent="-285750">
                        <a:buFont typeface="Arial" panose="020B0604020202020204" pitchFamily="34" charset="0"/>
                        <a:buChar char="•"/>
                      </a:pPr>
                      <a:r>
                        <a:rPr lang="en-US" sz="1800" b="0" i="0" u="none" strike="noStrike" baseline="0" dirty="0">
                          <a:solidFill>
                            <a:srgbClr val="000000"/>
                          </a:solidFill>
                          <a:latin typeface="+mn-lt"/>
                        </a:rPr>
                        <a:t>Slake test (ensure samples are completely dry)</a:t>
                      </a:r>
                    </a:p>
                    <a:p>
                      <a:pPr marL="285750" lvl="0" indent="-285750">
                        <a:buFont typeface="Arial" panose="020B0604020202020204" pitchFamily="34" charset="0"/>
                        <a:buChar char="•"/>
                      </a:pPr>
                      <a:r>
                        <a:rPr lang="en-US" sz="1800" b="0" i="0" u="none" strike="noStrike" baseline="0" dirty="0">
                          <a:solidFill>
                            <a:srgbClr val="000000"/>
                          </a:solidFill>
                          <a:latin typeface="+mn-lt"/>
                        </a:rPr>
                        <a:t>Strainer test (soil slump)</a:t>
                      </a:r>
                    </a:p>
                    <a:p>
                      <a:pPr marL="285750" lvl="0" indent="-285750">
                        <a:buFont typeface="Arial" panose="020B0604020202020204" pitchFamily="34" charset="0"/>
                        <a:buChar char="•"/>
                      </a:pPr>
                      <a:r>
                        <a:rPr lang="en-US" sz="1800" b="0" i="0" u="none" strike="noStrike" baseline="0" dirty="0">
                          <a:solidFill>
                            <a:srgbClr val="000000"/>
                          </a:solidFill>
                          <a:latin typeface="+mn-lt"/>
                        </a:rPr>
                        <a:t>Jornada soil aggregate stability test (stability kit) or bottle cap method</a:t>
                      </a: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tc>
                <a:tc hMerge="1">
                  <a:txBody>
                    <a:bodyPr/>
                    <a:lstStyle/>
                    <a:p>
                      <a:pPr marL="342900" lvl="0" indent="-342900">
                        <a:buFont typeface="Arial" panose="020B0604020202020204" pitchFamily="34" charset="0"/>
                        <a:buAutoNum type="arabicPeriod"/>
                      </a:pPr>
                      <a:endParaRPr lang="en-US" sz="16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tcPr>
                </a:tc>
                <a:extLst>
                  <a:ext uri="{0D108BD9-81ED-4DB2-BD59-A6C34878D82A}">
                    <a16:rowId xmlns:a16="http://schemas.microsoft.com/office/drawing/2014/main" val="3157110940"/>
                  </a:ext>
                </a:extLst>
              </a:tr>
              <a:tr h="389277">
                <a:tc rowSpan="2">
                  <a:txBody>
                    <a:bodyPr/>
                    <a:lstStyle/>
                    <a:p>
                      <a:pPr lvl="0"/>
                      <a:r>
                        <a:rPr lang="en-US" sz="1800" b="1" i="0" u="none" strike="noStrike" kern="1200" baseline="0">
                          <a:solidFill>
                            <a:schemeClr val="dk1"/>
                          </a:solidFill>
                          <a:effectLst/>
                          <a:latin typeface="+mn-lt"/>
                          <a:ea typeface="+mn-ea"/>
                          <a:cs typeface="+mn-cs"/>
                        </a:rPr>
                        <a:t>Rating Criteria</a:t>
                      </a:r>
                    </a:p>
                  </a:txBody>
                  <a:tcPr>
                    <a:lnR w="12700" cap="flat" cmpd="sng" algn="ctr">
                      <a:solidFill>
                        <a:schemeClr val="accent5"/>
                      </a:solidFill>
                      <a:prstDash val="solid"/>
                      <a:round/>
                      <a:headEnd type="none" w="med" len="med"/>
                      <a:tailEnd type="none" w="med" len="med"/>
                    </a:lnR>
                  </a:tcPr>
                </a:tc>
                <a:tc gridSpan="2">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Meets Criteria</a:t>
                      </a: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tc>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extLst>
                  <a:ext uri="{0D108BD9-81ED-4DB2-BD59-A6C34878D82A}">
                    <a16:rowId xmlns:a16="http://schemas.microsoft.com/office/drawing/2014/main" val="940662889"/>
                  </a:ext>
                </a:extLst>
              </a:tr>
              <a:tr h="1407743">
                <a:tc vMerge="1">
                  <a:txBody>
                    <a:bodyPr/>
                    <a:lstStyle/>
                    <a:p>
                      <a:endParaRPr lang="en-US"/>
                    </a:p>
                  </a:txBody>
                  <a:tcPr/>
                </a:tc>
                <a:tc gridSpan="2">
                  <a:txBody>
                    <a:bodyPr/>
                    <a:lstStyle/>
                    <a:p>
                      <a:pPr algn="l"/>
                      <a:r>
                        <a:rPr lang="en-US" sz="1800" kern="1200">
                          <a:solidFill>
                            <a:schemeClr val="dk1"/>
                          </a:solidFill>
                          <a:effectLst/>
                          <a:latin typeface="+mn-lt"/>
                          <a:ea typeface="+mn-ea"/>
                          <a:cs typeface="+mn-cs"/>
                        </a:rPr>
                        <a:t>Aggregates remain intact </a:t>
                      </a:r>
                    </a:p>
                    <a:p>
                      <a:pPr marL="285750" indent="-285750" algn="l">
                        <a:buFont typeface="Arial" panose="020B0604020202020204" pitchFamily="34" charset="0"/>
                        <a:buChar char="•"/>
                      </a:pPr>
                      <a:r>
                        <a:rPr lang="en-US" sz="1800" kern="1200">
                          <a:solidFill>
                            <a:schemeClr val="dk1"/>
                          </a:solidFill>
                          <a:effectLst/>
                          <a:latin typeface="+mn-lt"/>
                          <a:ea typeface="+mn-ea"/>
                          <a:cs typeface="+mn-cs"/>
                        </a:rPr>
                        <a:t>≥80% for slake test</a:t>
                      </a:r>
                    </a:p>
                    <a:p>
                      <a:pPr marL="285750" indent="-285750" algn="l">
                        <a:buFont typeface="Arial" panose="020B0604020202020204" pitchFamily="34" charset="0"/>
                        <a:buChar char="•"/>
                      </a:pPr>
                      <a:r>
                        <a:rPr lang="en-US" sz="1800" kern="1200">
                          <a:solidFill>
                            <a:schemeClr val="dk1"/>
                          </a:solidFill>
                          <a:effectLst/>
                          <a:latin typeface="+mn-lt"/>
                          <a:ea typeface="+mn-ea"/>
                          <a:cs typeface="+mn-cs"/>
                        </a:rPr>
                        <a:t>“stands up” for slump test, runoff water is translucent </a:t>
                      </a:r>
                    </a:p>
                    <a:p>
                      <a:pPr marL="285750" indent="-285750" algn="l">
                        <a:buFont typeface="Arial" panose="020B0604020202020204" pitchFamily="34" charset="0"/>
                        <a:buChar char="•"/>
                      </a:pPr>
                      <a:r>
                        <a:rPr lang="en-US" sz="1800" kern="1200">
                          <a:solidFill>
                            <a:schemeClr val="dk1"/>
                          </a:solidFill>
                          <a:effectLst/>
                          <a:latin typeface="+mn-lt"/>
                          <a:ea typeface="+mn-ea"/>
                          <a:cs typeface="+mn-cs"/>
                        </a:rPr>
                        <a:t>Jornada criteria (rating 5-6)</a:t>
                      </a:r>
                      <a:endParaRPr lang="en-US" sz="18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algn="ctr"/>
                      <a:r>
                        <a:rPr lang="en-US" sz="1800" b="0" i="0" u="none" strike="noStrike" kern="1200" baseline="0">
                          <a:solidFill>
                            <a:schemeClr val="dk1"/>
                          </a:solidFill>
                          <a:latin typeface="+mn-lt"/>
                          <a:ea typeface="+mn-ea"/>
                          <a:cs typeface="+mn-cs"/>
                        </a:rPr>
                        <a:t>Cover </a:t>
                      </a:r>
                      <a:r>
                        <a:rPr lang="en-US" sz="1800" b="0" i="0" u="sng" strike="noStrike" kern="1200" baseline="0">
                          <a:solidFill>
                            <a:schemeClr val="dk1"/>
                          </a:solidFill>
                          <a:latin typeface="+mn-lt"/>
                          <a:ea typeface="+mn-ea"/>
                          <a:cs typeface="+mn-cs"/>
                        </a:rPr>
                        <a:t>&lt;</a:t>
                      </a:r>
                      <a:r>
                        <a:rPr lang="en-US" sz="1800" b="0" i="0" u="none" strike="noStrike" kern="1200" baseline="0">
                          <a:solidFill>
                            <a:schemeClr val="dk1"/>
                          </a:solidFill>
                          <a:latin typeface="+mn-lt"/>
                          <a:ea typeface="+mn-ea"/>
                          <a:cs typeface="+mn-cs"/>
                        </a:rPr>
                        <a:t> 75% after planting</a:t>
                      </a:r>
                      <a:endParaRPr lang="en-US"/>
                    </a:p>
                  </a:txBody>
                  <a:tcPr>
                    <a:solidFill>
                      <a:srgbClr val="FF5D5D"/>
                    </a:solidFill>
                  </a:tcPr>
                </a:tc>
                <a:tc>
                  <a:txBody>
                    <a:bodyPr/>
                    <a:lstStyle/>
                    <a:p>
                      <a:pPr algn="l"/>
                      <a:r>
                        <a:rPr lang="en-US" sz="1800" kern="1200" dirty="0">
                          <a:solidFill>
                            <a:schemeClr val="dk1"/>
                          </a:solidFill>
                          <a:effectLst/>
                          <a:latin typeface="+mn-lt"/>
                          <a:ea typeface="+mn-ea"/>
                          <a:cs typeface="+mn-cs"/>
                        </a:rPr>
                        <a:t>Aggregate disintegrates</a:t>
                      </a:r>
                    </a:p>
                    <a:p>
                      <a:pPr marL="285750" indent="-285750" algn="l">
                        <a:buFont typeface="Arial" panose="020B0604020202020204" pitchFamily="34" charset="0"/>
                        <a:buChar char="•"/>
                      </a:pPr>
                      <a:r>
                        <a:rPr lang="en-US" sz="1800" kern="1200" dirty="0">
                          <a:solidFill>
                            <a:schemeClr val="dk1"/>
                          </a:solidFill>
                          <a:effectLst/>
                          <a:latin typeface="+mn-lt"/>
                          <a:ea typeface="+mn-ea"/>
                          <a:cs typeface="+mn-cs"/>
                        </a:rPr>
                        <a:t>&lt;80% remaining (slake)</a:t>
                      </a:r>
                    </a:p>
                    <a:p>
                      <a:pPr marL="285750" indent="-285750" algn="l">
                        <a:buFont typeface="Arial" panose="020B0604020202020204" pitchFamily="34" charset="0"/>
                        <a:buChar char="•"/>
                      </a:pPr>
                      <a:r>
                        <a:rPr lang="en-US" sz="1800" b="0" i="0" u="none" strike="noStrike" kern="1200" baseline="0" dirty="0">
                          <a:solidFill>
                            <a:schemeClr val="dk1"/>
                          </a:solidFill>
                          <a:effectLst/>
                          <a:latin typeface="+mn-lt"/>
                          <a:ea typeface="+mn-ea"/>
                          <a:cs typeface="+mn-cs"/>
                        </a:rPr>
                        <a:t>Soil “slumps” into a puddle, runoff is not translucent</a:t>
                      </a:r>
                    </a:p>
                    <a:p>
                      <a:pPr marL="285750" indent="-285750" algn="l">
                        <a:buFont typeface="Arial" panose="020B0604020202020204" pitchFamily="34" charset="0"/>
                        <a:buChar char="•"/>
                      </a:pPr>
                      <a:r>
                        <a:rPr lang="en-US" sz="1800" b="0" i="0" u="none" strike="noStrike" kern="1200" baseline="0" dirty="0">
                          <a:solidFill>
                            <a:schemeClr val="dk1"/>
                          </a:solidFill>
                          <a:effectLst/>
                          <a:latin typeface="+mn-lt"/>
                          <a:ea typeface="+mn-ea"/>
                          <a:cs typeface="+mn-cs"/>
                        </a:rPr>
                        <a:t>Jornada criteria (rating &lt; 5)</a:t>
                      </a:r>
                      <a:endParaRPr lang="en-US" sz="1800" b="0" i="0" u="none" strike="noStrike" kern="1200" baseline="0" dirty="0">
                        <a:solidFill>
                          <a:schemeClr val="dk1"/>
                        </a:solidFill>
                        <a:latin typeface="+mn-lt"/>
                        <a:ea typeface="+mn-ea"/>
                        <a:cs typeface="+mn-cs"/>
                      </a:endParaRPr>
                    </a:p>
                  </a:txBody>
                  <a:tcPr>
                    <a:solidFill>
                      <a:srgbClr val="FF5D5D"/>
                    </a:solidFill>
                  </a:tcPr>
                </a:tc>
                <a:extLst>
                  <a:ext uri="{0D108BD9-81ED-4DB2-BD59-A6C34878D82A}">
                    <a16:rowId xmlns:a16="http://schemas.microsoft.com/office/drawing/2014/main" val="3471574087"/>
                  </a:ext>
                </a:extLst>
              </a:tr>
            </a:tbl>
          </a:graphicData>
        </a:graphic>
      </p:graphicFrame>
      <p:sp>
        <p:nvSpPr>
          <p:cNvPr id="7" name="Title 6">
            <a:extLst>
              <a:ext uri="{FF2B5EF4-FFF2-40B4-BE49-F238E27FC236}">
                <a16:creationId xmlns:a16="http://schemas.microsoft.com/office/drawing/2014/main" id="{6FA3A3CD-0E67-4424-BCBA-CA153DBA270E}"/>
              </a:ext>
            </a:extLst>
          </p:cNvPr>
          <p:cNvSpPr>
            <a:spLocks noGrp="1"/>
          </p:cNvSpPr>
          <p:nvPr>
            <p:ph type="title"/>
          </p:nvPr>
        </p:nvSpPr>
        <p:spPr>
          <a:xfrm>
            <a:off x="1739887" y="224577"/>
            <a:ext cx="4453221" cy="529609"/>
          </a:xfrm>
          <a:noFill/>
        </p:spPr>
        <p:txBody>
          <a:bodyPr>
            <a:noAutofit/>
          </a:bodyPr>
          <a:lstStyle/>
          <a:p>
            <a:r>
              <a:rPr lang="en-US" sz="3600"/>
              <a:t>In-Field Assessment</a:t>
            </a:r>
          </a:p>
        </p:txBody>
      </p:sp>
      <p:pic>
        <p:nvPicPr>
          <p:cNvPr id="8" name="Picture 7">
            <a:extLst>
              <a:ext uri="{FF2B5EF4-FFF2-40B4-BE49-F238E27FC236}">
                <a16:creationId xmlns:a16="http://schemas.microsoft.com/office/drawing/2014/main" id="{78A6BAEC-CB0C-42EF-BE25-D6F1AB90D2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473"/>
          <a:stretch/>
        </p:blipFill>
        <p:spPr>
          <a:xfrm rot="5400000">
            <a:off x="7082712" y="-446373"/>
            <a:ext cx="1080886" cy="2422787"/>
          </a:xfrm>
          <a:prstGeom prst="rect">
            <a:avLst/>
          </a:prstGeom>
        </p:spPr>
      </p:pic>
    </p:spTree>
    <p:extLst>
      <p:ext uri="{BB962C8B-B14F-4D97-AF65-F5344CB8AC3E}">
        <p14:creationId xmlns:p14="http://schemas.microsoft.com/office/powerpoint/2010/main" val="487228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2D8EFE6-1472-4BBD-ABA9-E1D90C6D34E0}"/>
              </a:ext>
            </a:extLst>
          </p:cNvPr>
          <p:cNvSpPr>
            <a:spLocks noGrp="1"/>
          </p:cNvSpPr>
          <p:nvPr>
            <p:ph type="ftr" sz="quarter" idx="11"/>
          </p:nvPr>
        </p:nvSpPr>
        <p:spPr/>
        <p:txBody>
          <a:bodyPr/>
          <a:lstStyle/>
          <a:p>
            <a:r>
              <a:rPr lang="en-US"/>
              <a:t>NRCS | SHD | Resource Concerns &amp; Soil Health Indicators | v3.0</a:t>
            </a:r>
          </a:p>
        </p:txBody>
      </p:sp>
      <p:graphicFrame>
        <p:nvGraphicFramePr>
          <p:cNvPr id="4" name="Content Placeholder 8">
            <a:extLst>
              <a:ext uri="{FF2B5EF4-FFF2-40B4-BE49-F238E27FC236}">
                <a16:creationId xmlns:a16="http://schemas.microsoft.com/office/drawing/2014/main" id="{4DFDEFA0-25FF-4F9B-8CCD-144DE45B34C8}"/>
              </a:ext>
            </a:extLst>
          </p:cNvPr>
          <p:cNvGraphicFramePr>
            <a:graphicFrameLocks/>
          </p:cNvGraphicFramePr>
          <p:nvPr>
            <p:extLst>
              <p:ext uri="{D42A27DB-BD31-4B8C-83A1-F6EECF244321}">
                <p14:modId xmlns:p14="http://schemas.microsoft.com/office/powerpoint/2010/main" val="2021658278"/>
              </p:ext>
            </p:extLst>
          </p:nvPr>
        </p:nvGraphicFramePr>
        <p:xfrm>
          <a:off x="309452" y="2062384"/>
          <a:ext cx="8525096" cy="4371383"/>
        </p:xfrm>
        <a:graphic>
          <a:graphicData uri="http://schemas.openxmlformats.org/drawingml/2006/table">
            <a:tbl>
              <a:tblPr firstRow="1" bandRow="1">
                <a:tableStyleId>{FABFCF23-3B69-468F-B69F-88F6DE6A72F2}</a:tableStyleId>
              </a:tblPr>
              <a:tblGrid>
                <a:gridCol w="1551621">
                  <a:extLst>
                    <a:ext uri="{9D8B030D-6E8A-4147-A177-3AD203B41FA5}">
                      <a16:colId xmlns:a16="http://schemas.microsoft.com/office/drawing/2014/main" val="264845519"/>
                    </a:ext>
                  </a:extLst>
                </a:gridCol>
                <a:gridCol w="2897856">
                  <a:extLst>
                    <a:ext uri="{9D8B030D-6E8A-4147-A177-3AD203B41FA5}">
                      <a16:colId xmlns:a16="http://schemas.microsoft.com/office/drawing/2014/main" val="4129867586"/>
                    </a:ext>
                  </a:extLst>
                </a:gridCol>
                <a:gridCol w="307923">
                  <a:extLst>
                    <a:ext uri="{9D8B030D-6E8A-4147-A177-3AD203B41FA5}">
                      <a16:colId xmlns:a16="http://schemas.microsoft.com/office/drawing/2014/main" val="3785781740"/>
                    </a:ext>
                  </a:extLst>
                </a:gridCol>
                <a:gridCol w="3767696">
                  <a:extLst>
                    <a:ext uri="{9D8B030D-6E8A-4147-A177-3AD203B41FA5}">
                      <a16:colId xmlns:a16="http://schemas.microsoft.com/office/drawing/2014/main" val="3546296350"/>
                    </a:ext>
                  </a:extLst>
                </a:gridCol>
              </a:tblGrid>
              <a:tr h="519006">
                <a:tc gridSpan="4">
                  <a:txBody>
                    <a:bodyPr/>
                    <a:lstStyle/>
                    <a:p>
                      <a:pPr algn="ctr"/>
                      <a:r>
                        <a:rPr lang="en-US" sz="2400"/>
                        <a:t>Indicator:  Soil Structure</a:t>
                      </a:r>
                      <a:endParaRPr lang="en-US" sz="2400">
                        <a:latin typeface="+mn-lt"/>
                      </a:endParaRPr>
                    </a:p>
                  </a:txBody>
                  <a:tcPr/>
                </a:tc>
                <a:tc hMerge="1">
                  <a:txBody>
                    <a:bodyPr/>
                    <a:lstStyle/>
                    <a:p>
                      <a:pPr algn="ctr"/>
                      <a:endParaRPr lang="en-US" sz="2400">
                        <a:latin typeface="+mn-lt"/>
                      </a:endParaRPr>
                    </a:p>
                  </a:txBody>
                  <a:tcPr/>
                </a:tc>
                <a:tc hMerge="1">
                  <a:txBody>
                    <a:bodyPr/>
                    <a:lstStyle/>
                    <a:p>
                      <a:endParaRPr lang="en-US"/>
                    </a:p>
                  </a:txBody>
                  <a:tcPr/>
                </a:tc>
                <a:tc hMerge="1">
                  <a:txBody>
                    <a:bodyPr/>
                    <a:lstStyle/>
                    <a:p>
                      <a:pPr algn="ctr"/>
                      <a:endParaRPr lang="en-US" sz="2400">
                        <a:latin typeface="+mn-lt"/>
                      </a:endParaRPr>
                    </a:p>
                  </a:txBody>
                  <a:tcPr/>
                </a:tc>
                <a:extLst>
                  <a:ext uri="{0D108BD9-81ED-4DB2-BD59-A6C34878D82A}">
                    <a16:rowId xmlns:a16="http://schemas.microsoft.com/office/drawing/2014/main" val="3204451057"/>
                  </a:ext>
                </a:extLst>
              </a:tr>
              <a:tr h="6158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baseline="0"/>
                        <a:t>Description</a:t>
                      </a:r>
                    </a:p>
                  </a:txBody>
                  <a:tcPr>
                    <a:lnR w="12700" cap="flat" cmpd="sng" algn="ctr">
                      <a:solidFill>
                        <a:schemeClr val="accent5"/>
                      </a:solidFill>
                      <a:prstDash val="solid"/>
                      <a:round/>
                      <a:headEnd type="none" w="med" len="med"/>
                      <a:tailEnd type="none" w="med" len="med"/>
                    </a:lnR>
                  </a:tcPr>
                </a:tc>
                <a:tc gridSpan="3">
                  <a:txBody>
                    <a:bodyPr/>
                    <a:lstStyle/>
                    <a:p>
                      <a:pPr marL="0" indent="0">
                        <a:buFont typeface="Arial" panose="020B0604020202020204" pitchFamily="34" charset="0"/>
                        <a:buNone/>
                      </a:pPr>
                      <a:r>
                        <a:rPr lang="en-US" sz="1800" kern="1200">
                          <a:solidFill>
                            <a:schemeClr val="dk1"/>
                          </a:solidFill>
                          <a:effectLst/>
                          <a:latin typeface="+mn-lt"/>
                          <a:ea typeface="+mn-ea"/>
                          <a:cs typeface="+mn-cs"/>
                        </a:rPr>
                        <a:t>Soil structure is the arrangement of soil particles in various aggregates differing in shape, size, stability, and degree of adhesion to one another.</a:t>
                      </a:r>
                      <a:endParaRPr lang="en-US" sz="1800" b="0" i="0" u="none" strike="noStrike" baseline="0">
                        <a:solidFill>
                          <a:srgbClr val="000000"/>
                        </a:solidFill>
                        <a:latin typeface="+mn-lt"/>
                      </a:endParaRP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endParaRPr lang="en-US"/>
                    </a:p>
                  </a:txBody>
                  <a:tcPr/>
                </a:tc>
                <a:tc hMerge="1">
                  <a:txBody>
                    <a:bodyPr/>
                    <a:lstStyle/>
                    <a:p>
                      <a:pPr marL="0" indent="0">
                        <a:buFont typeface="Arial" panose="020B0604020202020204" pitchFamily="34" charset="0"/>
                        <a:buNone/>
                      </a:pPr>
                      <a:endParaRPr lang="en-US" sz="1800" b="0" i="0" u="none" strike="noStrike" baseline="0">
                        <a:solidFill>
                          <a:srgbClr val="000000"/>
                        </a:solidFill>
                        <a:latin typeface="+mn-lt"/>
                      </a:endParaRP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3718424766"/>
                  </a:ext>
                </a:extLst>
              </a:tr>
              <a:tr h="921244">
                <a:tc>
                  <a:txBody>
                    <a:bodyPr/>
                    <a:lstStyle/>
                    <a:p>
                      <a:pPr lvl="0"/>
                      <a:r>
                        <a:rPr lang="en-US" sz="1800" b="1" kern="1200">
                          <a:solidFill>
                            <a:schemeClr val="dk1"/>
                          </a:solidFill>
                          <a:effectLst/>
                          <a:latin typeface="+mn-lt"/>
                          <a:ea typeface="+mn-ea"/>
                          <a:cs typeface="+mn-cs"/>
                        </a:rPr>
                        <a:t>Resource Concerns Addressed</a:t>
                      </a:r>
                    </a:p>
                  </a:txBody>
                  <a:tcPr>
                    <a:lnR w="12700" cap="flat" cmpd="sng" algn="ctr">
                      <a:solidFill>
                        <a:schemeClr val="accent5"/>
                      </a:solidFill>
                      <a:prstDash val="solid"/>
                      <a:round/>
                      <a:headEnd type="none" w="med" len="med"/>
                      <a:tailEnd type="none" w="med" len="med"/>
                    </a:lnR>
                  </a:tcPr>
                </a:tc>
                <a:tc>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Aggregate instability</a:t>
                      </a:r>
                    </a:p>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Soil organism habitat loss or degradation</a:t>
                      </a:r>
                    </a:p>
                  </a:txBody>
                  <a:tcPr>
                    <a:lnL w="12700" cap="flat" cmpd="sng" algn="ctr">
                      <a:solidFill>
                        <a:schemeClr val="accent5"/>
                      </a:solidFill>
                      <a:prstDash val="solid"/>
                      <a:round/>
                      <a:headEnd type="none" w="med" len="med"/>
                      <a:tailEnd type="none" w="med" len="med"/>
                    </a:lnL>
                  </a:tcPr>
                </a:tc>
                <a:tc gridSpan="2">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Soil organic matter depletion</a:t>
                      </a:r>
                    </a:p>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Surface compaction</a:t>
                      </a:r>
                    </a:p>
                  </a:txBody>
                  <a:tcPr/>
                </a:tc>
                <a:tc hMerge="1">
                  <a:txBody>
                    <a:bodyPr/>
                    <a:lstStyle/>
                    <a:p>
                      <a:pPr marL="285750" indent="-285750">
                        <a:buFont typeface="Arial" panose="020B0604020202020204" pitchFamily="34" charset="0"/>
                        <a:buChar char="•"/>
                      </a:pPr>
                      <a:endParaRPr lang="en-US" sz="1800" b="0" i="0" u="none" strike="noStrike" kern="1200" baseline="0">
                        <a:solidFill>
                          <a:schemeClr val="dk1"/>
                        </a:solidFill>
                        <a:latin typeface="+mn-lt"/>
                        <a:ea typeface="+mn-ea"/>
                        <a:cs typeface="+mn-cs"/>
                      </a:endParaRPr>
                    </a:p>
                  </a:txBody>
                  <a:tcPr/>
                </a:tc>
                <a:extLst>
                  <a:ext uri="{0D108BD9-81ED-4DB2-BD59-A6C34878D82A}">
                    <a16:rowId xmlns:a16="http://schemas.microsoft.com/office/drawing/2014/main" val="853510497"/>
                  </a:ext>
                </a:extLst>
              </a:tr>
              <a:tr h="713056">
                <a:tc>
                  <a:txBody>
                    <a:bodyPr/>
                    <a:lstStyle/>
                    <a:p>
                      <a:pPr lvl="0"/>
                      <a:r>
                        <a:rPr lang="en-US" sz="1800" b="1" i="0" u="none" strike="noStrike" kern="1200" baseline="0">
                          <a:solidFill>
                            <a:schemeClr val="dk1"/>
                          </a:solidFill>
                          <a:effectLst/>
                          <a:latin typeface="+mn-lt"/>
                          <a:ea typeface="+mn-ea"/>
                          <a:cs typeface="+mn-cs"/>
                        </a:rPr>
                        <a:t>In-field measurement</a:t>
                      </a:r>
                    </a:p>
                  </a:txBody>
                  <a:tcPr>
                    <a:lnR w="12700" cap="flat" cmpd="sng" algn="ctr">
                      <a:solidFill>
                        <a:schemeClr val="accent5"/>
                      </a:solidFill>
                      <a:prstDash val="solid"/>
                      <a:round/>
                      <a:headEnd type="none" w="med" len="med"/>
                      <a:tailEnd type="none" w="med" len="med"/>
                    </a:lnR>
                  </a:tcPr>
                </a:tc>
                <a:tc gridSpan="3">
                  <a:txBody>
                    <a:bodyPr/>
                    <a:lstStyle/>
                    <a:p>
                      <a:pPr marL="0" lvl="0" indent="0">
                        <a:buFont typeface="+mj-lt"/>
                        <a:buNone/>
                      </a:pPr>
                      <a:r>
                        <a:rPr lang="en-US" sz="1800" b="0" i="0" u="none" strike="noStrike" baseline="0">
                          <a:solidFill>
                            <a:srgbClr val="000000"/>
                          </a:solidFill>
                          <a:latin typeface="+mn-lt"/>
                        </a:rPr>
                        <a:t>Observe soil structure and compare to the official series description.</a:t>
                      </a: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tc>
                <a:tc hMerge="1">
                  <a:txBody>
                    <a:bodyPr/>
                    <a:lstStyle/>
                    <a:p>
                      <a:pPr marL="342900" lvl="0" indent="-342900">
                        <a:buFont typeface="Arial" panose="020B0604020202020204" pitchFamily="34" charset="0"/>
                        <a:buAutoNum type="arabicPeriod"/>
                      </a:pPr>
                      <a:endParaRPr lang="en-US" sz="16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tcPr>
                </a:tc>
                <a:extLst>
                  <a:ext uri="{0D108BD9-81ED-4DB2-BD59-A6C34878D82A}">
                    <a16:rowId xmlns:a16="http://schemas.microsoft.com/office/drawing/2014/main" val="3157110940"/>
                  </a:ext>
                </a:extLst>
              </a:tr>
              <a:tr h="389277">
                <a:tc rowSpan="2">
                  <a:txBody>
                    <a:bodyPr/>
                    <a:lstStyle/>
                    <a:p>
                      <a:pPr lvl="0"/>
                      <a:r>
                        <a:rPr lang="en-US" sz="1800" b="1" i="0" u="none" strike="noStrike" kern="1200" baseline="0">
                          <a:solidFill>
                            <a:schemeClr val="dk1"/>
                          </a:solidFill>
                          <a:effectLst/>
                          <a:latin typeface="+mn-lt"/>
                          <a:ea typeface="+mn-ea"/>
                          <a:cs typeface="+mn-cs"/>
                        </a:rPr>
                        <a:t>Rating Criteria</a:t>
                      </a:r>
                    </a:p>
                  </a:txBody>
                  <a:tcPr>
                    <a:lnR w="12700" cap="flat" cmpd="sng" algn="ctr">
                      <a:solidFill>
                        <a:schemeClr val="accent5"/>
                      </a:solidFill>
                      <a:prstDash val="solid"/>
                      <a:round/>
                      <a:headEnd type="none" w="med" len="med"/>
                      <a:tailEnd type="none" w="med" len="med"/>
                    </a:lnR>
                  </a:tcPr>
                </a:tc>
                <a:tc gridSpan="2">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Meets Criteria</a:t>
                      </a: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tc>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extLst>
                  <a:ext uri="{0D108BD9-81ED-4DB2-BD59-A6C34878D82A}">
                    <a16:rowId xmlns:a16="http://schemas.microsoft.com/office/drawing/2014/main" val="940662889"/>
                  </a:ext>
                </a:extLst>
              </a:tr>
              <a:tr h="1187274">
                <a:tc vMerge="1">
                  <a:txBody>
                    <a:bodyPr/>
                    <a:lstStyle/>
                    <a:p>
                      <a:endParaRPr lang="en-US"/>
                    </a:p>
                  </a:txBody>
                  <a:tcPr/>
                </a:tc>
                <a:tc gridSpan="2">
                  <a:txBody>
                    <a:bodyPr/>
                    <a:lstStyle/>
                    <a:p>
                      <a:pPr algn="l"/>
                      <a:r>
                        <a:rPr lang="en-US" sz="1800" kern="1200">
                          <a:solidFill>
                            <a:schemeClr val="dk1"/>
                          </a:solidFill>
                          <a:effectLst/>
                          <a:latin typeface="+mn-lt"/>
                          <a:ea typeface="+mn-ea"/>
                          <a:cs typeface="+mn-cs"/>
                        </a:rPr>
                        <a:t>Granular structure in the surface, or structure is as described in the official series description</a:t>
                      </a: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algn="ctr"/>
                      <a:r>
                        <a:rPr lang="en-US" sz="1800" b="0" i="0" u="none" strike="noStrike" kern="1200" baseline="0">
                          <a:solidFill>
                            <a:schemeClr val="dk1"/>
                          </a:solidFill>
                          <a:latin typeface="+mn-lt"/>
                          <a:ea typeface="+mn-ea"/>
                          <a:cs typeface="+mn-cs"/>
                        </a:rPr>
                        <a:t>Cover </a:t>
                      </a:r>
                      <a:r>
                        <a:rPr lang="en-US" sz="1800" b="0" i="0" u="sng" strike="noStrike" kern="1200" baseline="0">
                          <a:solidFill>
                            <a:schemeClr val="dk1"/>
                          </a:solidFill>
                          <a:latin typeface="+mn-lt"/>
                          <a:ea typeface="+mn-ea"/>
                          <a:cs typeface="+mn-cs"/>
                        </a:rPr>
                        <a:t>&lt;</a:t>
                      </a:r>
                      <a:r>
                        <a:rPr lang="en-US" sz="1800" b="0" i="0" u="none" strike="noStrike" kern="1200" baseline="0">
                          <a:solidFill>
                            <a:schemeClr val="dk1"/>
                          </a:solidFill>
                          <a:latin typeface="+mn-lt"/>
                          <a:ea typeface="+mn-ea"/>
                          <a:cs typeface="+mn-cs"/>
                        </a:rPr>
                        <a:t> 75% after planting</a:t>
                      </a:r>
                      <a:endParaRPr lang="en-US"/>
                    </a:p>
                  </a:txBody>
                  <a:tcPr>
                    <a:solidFill>
                      <a:srgbClr val="FF5D5D"/>
                    </a:solidFill>
                  </a:tcPr>
                </a:tc>
                <a:tc>
                  <a:txBody>
                    <a:bodyPr/>
                    <a:lstStyle/>
                    <a:p>
                      <a:pPr algn="l"/>
                      <a:r>
                        <a:rPr lang="en-US" sz="1800" kern="1200">
                          <a:solidFill>
                            <a:schemeClr val="dk1"/>
                          </a:solidFill>
                          <a:effectLst/>
                          <a:latin typeface="+mn-lt"/>
                          <a:ea typeface="+mn-ea"/>
                          <a:cs typeface="+mn-cs"/>
                        </a:rPr>
                        <a:t>Platy or massive structure, or structure does not match the description in the official series description</a:t>
                      </a:r>
                    </a:p>
                  </a:txBody>
                  <a:tcPr>
                    <a:solidFill>
                      <a:srgbClr val="FF5D5D"/>
                    </a:solidFill>
                  </a:tcPr>
                </a:tc>
                <a:extLst>
                  <a:ext uri="{0D108BD9-81ED-4DB2-BD59-A6C34878D82A}">
                    <a16:rowId xmlns:a16="http://schemas.microsoft.com/office/drawing/2014/main" val="3471574087"/>
                  </a:ext>
                </a:extLst>
              </a:tr>
            </a:tbl>
          </a:graphicData>
        </a:graphic>
      </p:graphicFrame>
      <p:sp>
        <p:nvSpPr>
          <p:cNvPr id="5" name="Title 6">
            <a:extLst>
              <a:ext uri="{FF2B5EF4-FFF2-40B4-BE49-F238E27FC236}">
                <a16:creationId xmlns:a16="http://schemas.microsoft.com/office/drawing/2014/main" id="{0FEFA7E7-1171-4FFA-87DD-150C580F5F04}"/>
              </a:ext>
            </a:extLst>
          </p:cNvPr>
          <p:cNvSpPr>
            <a:spLocks noGrp="1"/>
          </p:cNvSpPr>
          <p:nvPr>
            <p:ph type="title"/>
          </p:nvPr>
        </p:nvSpPr>
        <p:spPr>
          <a:xfrm>
            <a:off x="2141380" y="300777"/>
            <a:ext cx="4453221" cy="529609"/>
          </a:xfrm>
          <a:noFill/>
        </p:spPr>
        <p:txBody>
          <a:bodyPr>
            <a:noAutofit/>
          </a:bodyPr>
          <a:lstStyle/>
          <a:p>
            <a:r>
              <a:rPr lang="en-US" sz="3600"/>
              <a:t>In-Field Assessment</a:t>
            </a:r>
          </a:p>
        </p:txBody>
      </p:sp>
      <p:pic>
        <p:nvPicPr>
          <p:cNvPr id="7" name="Picture 6">
            <a:extLst>
              <a:ext uri="{FF2B5EF4-FFF2-40B4-BE49-F238E27FC236}">
                <a16:creationId xmlns:a16="http://schemas.microsoft.com/office/drawing/2014/main" id="{509780F7-F09E-4A66-B631-3FF4DD9BF6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1549" y="103527"/>
            <a:ext cx="2532999" cy="1899749"/>
          </a:xfrm>
          <a:prstGeom prst="rect">
            <a:avLst/>
          </a:prstGeom>
        </p:spPr>
      </p:pic>
      <p:pic>
        <p:nvPicPr>
          <p:cNvPr id="6" name="Picture 5" descr="A picture containing grass, outdoor, piece, eating&#10;&#10;Description automatically generated">
            <a:extLst>
              <a:ext uri="{FF2B5EF4-FFF2-40B4-BE49-F238E27FC236}">
                <a16:creationId xmlns:a16="http://schemas.microsoft.com/office/drawing/2014/main" id="{A1D5B32B-51FA-4CE2-842B-FAF62725302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0902" y="210597"/>
            <a:ext cx="2183530" cy="1637647"/>
          </a:xfrm>
          <a:prstGeom prst="rect">
            <a:avLst/>
          </a:prstGeom>
        </p:spPr>
      </p:pic>
    </p:spTree>
    <p:extLst>
      <p:ext uri="{BB962C8B-B14F-4D97-AF65-F5344CB8AC3E}">
        <p14:creationId xmlns:p14="http://schemas.microsoft.com/office/powerpoint/2010/main" val="1259628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323DD27-43E3-4AFA-A2B2-8C1C769BB8F5}"/>
              </a:ext>
            </a:extLst>
          </p:cNvPr>
          <p:cNvSpPr>
            <a:spLocks noGrp="1"/>
          </p:cNvSpPr>
          <p:nvPr>
            <p:ph type="ftr" sz="quarter" idx="11"/>
          </p:nvPr>
        </p:nvSpPr>
        <p:spPr/>
        <p:txBody>
          <a:bodyPr/>
          <a:lstStyle/>
          <a:p>
            <a:r>
              <a:rPr lang="en-US"/>
              <a:t>NRCS | SHD | Resource Concerns &amp; Soil Health Indicators | v3.0</a:t>
            </a:r>
          </a:p>
        </p:txBody>
      </p:sp>
      <p:graphicFrame>
        <p:nvGraphicFramePr>
          <p:cNvPr id="4" name="Content Placeholder 8">
            <a:extLst>
              <a:ext uri="{FF2B5EF4-FFF2-40B4-BE49-F238E27FC236}">
                <a16:creationId xmlns:a16="http://schemas.microsoft.com/office/drawing/2014/main" id="{727DAE15-01ED-4CBB-BE04-DC2FC291813E}"/>
              </a:ext>
            </a:extLst>
          </p:cNvPr>
          <p:cNvGraphicFramePr>
            <a:graphicFrameLocks/>
          </p:cNvGraphicFramePr>
          <p:nvPr>
            <p:extLst>
              <p:ext uri="{D42A27DB-BD31-4B8C-83A1-F6EECF244321}">
                <p14:modId xmlns:p14="http://schemas.microsoft.com/office/powerpoint/2010/main" val="656981440"/>
              </p:ext>
            </p:extLst>
          </p:nvPr>
        </p:nvGraphicFramePr>
        <p:xfrm>
          <a:off x="403648" y="1694525"/>
          <a:ext cx="8525096" cy="4369937"/>
        </p:xfrm>
        <a:graphic>
          <a:graphicData uri="http://schemas.openxmlformats.org/drawingml/2006/table">
            <a:tbl>
              <a:tblPr firstRow="1" bandRow="1">
                <a:tableStyleId>{FABFCF23-3B69-468F-B69F-88F6DE6A72F2}</a:tableStyleId>
              </a:tblPr>
              <a:tblGrid>
                <a:gridCol w="1551621">
                  <a:extLst>
                    <a:ext uri="{9D8B030D-6E8A-4147-A177-3AD203B41FA5}">
                      <a16:colId xmlns:a16="http://schemas.microsoft.com/office/drawing/2014/main" val="264845519"/>
                    </a:ext>
                  </a:extLst>
                </a:gridCol>
                <a:gridCol w="2897856">
                  <a:extLst>
                    <a:ext uri="{9D8B030D-6E8A-4147-A177-3AD203B41FA5}">
                      <a16:colId xmlns:a16="http://schemas.microsoft.com/office/drawing/2014/main" val="4129867586"/>
                    </a:ext>
                  </a:extLst>
                </a:gridCol>
                <a:gridCol w="496641">
                  <a:extLst>
                    <a:ext uri="{9D8B030D-6E8A-4147-A177-3AD203B41FA5}">
                      <a16:colId xmlns:a16="http://schemas.microsoft.com/office/drawing/2014/main" val="3785781740"/>
                    </a:ext>
                  </a:extLst>
                </a:gridCol>
                <a:gridCol w="3578978">
                  <a:extLst>
                    <a:ext uri="{9D8B030D-6E8A-4147-A177-3AD203B41FA5}">
                      <a16:colId xmlns:a16="http://schemas.microsoft.com/office/drawing/2014/main" val="3546296350"/>
                    </a:ext>
                  </a:extLst>
                </a:gridCol>
              </a:tblGrid>
              <a:tr h="519006">
                <a:tc gridSpan="4">
                  <a:txBody>
                    <a:bodyPr/>
                    <a:lstStyle/>
                    <a:p>
                      <a:pPr algn="ctr"/>
                      <a:r>
                        <a:rPr lang="en-US" sz="2400"/>
                        <a:t>Indicator:  Soil Color</a:t>
                      </a:r>
                      <a:endParaRPr lang="en-US" sz="2400">
                        <a:latin typeface="+mn-lt"/>
                      </a:endParaRPr>
                    </a:p>
                  </a:txBody>
                  <a:tcPr/>
                </a:tc>
                <a:tc hMerge="1">
                  <a:txBody>
                    <a:bodyPr/>
                    <a:lstStyle/>
                    <a:p>
                      <a:pPr algn="ctr"/>
                      <a:endParaRPr lang="en-US" sz="2400">
                        <a:latin typeface="+mn-lt"/>
                      </a:endParaRPr>
                    </a:p>
                  </a:txBody>
                  <a:tcPr/>
                </a:tc>
                <a:tc hMerge="1">
                  <a:txBody>
                    <a:bodyPr/>
                    <a:lstStyle/>
                    <a:p>
                      <a:endParaRPr lang="en-US"/>
                    </a:p>
                  </a:txBody>
                  <a:tcPr/>
                </a:tc>
                <a:tc hMerge="1">
                  <a:txBody>
                    <a:bodyPr/>
                    <a:lstStyle/>
                    <a:p>
                      <a:pPr algn="ctr"/>
                      <a:endParaRPr lang="en-US" sz="2400">
                        <a:latin typeface="+mn-lt"/>
                      </a:endParaRPr>
                    </a:p>
                  </a:txBody>
                  <a:tcPr/>
                </a:tc>
                <a:extLst>
                  <a:ext uri="{0D108BD9-81ED-4DB2-BD59-A6C34878D82A}">
                    <a16:rowId xmlns:a16="http://schemas.microsoft.com/office/drawing/2014/main" val="3204451057"/>
                  </a:ext>
                </a:extLst>
              </a:tr>
              <a:tr h="6158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baseline="0"/>
                        <a:t>Description</a:t>
                      </a:r>
                    </a:p>
                  </a:txBody>
                  <a:tcPr>
                    <a:lnR w="12700" cap="flat" cmpd="sng" algn="ctr">
                      <a:solidFill>
                        <a:schemeClr val="accent5"/>
                      </a:solidFill>
                      <a:prstDash val="solid"/>
                      <a:round/>
                      <a:headEnd type="none" w="med" len="med"/>
                      <a:tailEnd type="none" w="med" len="med"/>
                    </a:lnR>
                  </a:tcPr>
                </a:tc>
                <a:tc gridSpan="3">
                  <a:txBody>
                    <a:bodyPr/>
                    <a:lstStyle/>
                    <a:p>
                      <a:pPr marL="0" indent="0">
                        <a:buFont typeface="Arial" panose="020B0604020202020204" pitchFamily="34" charset="0"/>
                        <a:buNone/>
                      </a:pPr>
                      <a:r>
                        <a:rPr lang="en-US" sz="1800" kern="1200">
                          <a:solidFill>
                            <a:schemeClr val="dk1"/>
                          </a:solidFill>
                          <a:effectLst/>
                          <a:latin typeface="+mn-lt"/>
                          <a:ea typeface="+mn-ea"/>
                          <a:cs typeface="+mn-cs"/>
                        </a:rPr>
                        <a:t>Soil color is used as an indicator of loss or accumulation of organic matter. </a:t>
                      </a:r>
                      <a:endParaRPr lang="en-US" sz="1800" b="0" i="0" u="none" strike="noStrike" baseline="0">
                        <a:solidFill>
                          <a:srgbClr val="000000"/>
                        </a:solidFill>
                        <a:latin typeface="+mn-lt"/>
                      </a:endParaRP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endParaRPr lang="en-US"/>
                    </a:p>
                  </a:txBody>
                  <a:tcPr/>
                </a:tc>
                <a:tc hMerge="1">
                  <a:txBody>
                    <a:bodyPr/>
                    <a:lstStyle/>
                    <a:p>
                      <a:pPr marL="0" indent="0">
                        <a:buFont typeface="Arial" panose="020B0604020202020204" pitchFamily="34" charset="0"/>
                        <a:buNone/>
                      </a:pPr>
                      <a:endParaRPr lang="en-US" sz="1800" b="0" i="0" u="none" strike="noStrike" baseline="0">
                        <a:solidFill>
                          <a:srgbClr val="000000"/>
                        </a:solidFill>
                        <a:latin typeface="+mn-lt"/>
                      </a:endParaRP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3718424766"/>
                  </a:ext>
                </a:extLst>
              </a:tr>
              <a:tr h="921244">
                <a:tc>
                  <a:txBody>
                    <a:bodyPr/>
                    <a:lstStyle/>
                    <a:p>
                      <a:pPr lvl="0"/>
                      <a:r>
                        <a:rPr lang="en-US" sz="1800" b="1" kern="1200">
                          <a:solidFill>
                            <a:schemeClr val="dk1"/>
                          </a:solidFill>
                          <a:effectLst/>
                          <a:latin typeface="+mn-lt"/>
                          <a:ea typeface="+mn-ea"/>
                          <a:cs typeface="+mn-cs"/>
                        </a:rPr>
                        <a:t>Resource Concerns Addressed</a:t>
                      </a:r>
                    </a:p>
                  </a:txBody>
                  <a:tcPr>
                    <a:lnR w="12700" cap="flat" cmpd="sng" algn="ctr">
                      <a:solidFill>
                        <a:schemeClr val="accent5"/>
                      </a:solidFill>
                      <a:prstDash val="solid"/>
                      <a:round/>
                      <a:headEnd type="none" w="med" len="med"/>
                      <a:tailEnd type="none" w="med" len="med"/>
                    </a:lnR>
                  </a:tcPr>
                </a:tc>
                <a:tc>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Soil Organic Matter Depletion</a:t>
                      </a:r>
                    </a:p>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tcPr>
                </a:tc>
                <a:tc gridSpan="2">
                  <a:txBody>
                    <a:bodyPr/>
                    <a:lstStyle/>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tc>
                <a:tc hMerge="1">
                  <a:txBody>
                    <a:bodyPr/>
                    <a:lstStyle/>
                    <a:p>
                      <a:pPr marL="285750" indent="-285750">
                        <a:buFont typeface="Arial" panose="020B0604020202020204" pitchFamily="34" charset="0"/>
                        <a:buChar char="•"/>
                      </a:pPr>
                      <a:endParaRPr lang="en-US" sz="1800" b="0" i="0" u="none" strike="noStrike" kern="1200" baseline="0">
                        <a:solidFill>
                          <a:schemeClr val="dk1"/>
                        </a:solidFill>
                        <a:latin typeface="+mn-lt"/>
                        <a:ea typeface="+mn-ea"/>
                        <a:cs typeface="+mn-cs"/>
                      </a:endParaRPr>
                    </a:p>
                  </a:txBody>
                  <a:tcPr/>
                </a:tc>
                <a:extLst>
                  <a:ext uri="{0D108BD9-81ED-4DB2-BD59-A6C34878D82A}">
                    <a16:rowId xmlns:a16="http://schemas.microsoft.com/office/drawing/2014/main" val="853510497"/>
                  </a:ext>
                </a:extLst>
              </a:tr>
              <a:tr h="713056">
                <a:tc>
                  <a:txBody>
                    <a:bodyPr/>
                    <a:lstStyle/>
                    <a:p>
                      <a:pPr lvl="0"/>
                      <a:r>
                        <a:rPr lang="en-US" sz="1800" b="1" i="0" u="none" strike="noStrike" kern="1200" baseline="0">
                          <a:solidFill>
                            <a:schemeClr val="dk1"/>
                          </a:solidFill>
                          <a:effectLst/>
                          <a:latin typeface="+mn-lt"/>
                          <a:ea typeface="+mn-ea"/>
                          <a:cs typeface="+mn-cs"/>
                        </a:rPr>
                        <a:t>In-field measurement</a:t>
                      </a:r>
                    </a:p>
                  </a:txBody>
                  <a:tcPr>
                    <a:lnR w="12700" cap="flat" cmpd="sng" algn="ctr">
                      <a:solidFill>
                        <a:schemeClr val="accent5"/>
                      </a:solidFill>
                      <a:prstDash val="solid"/>
                      <a:round/>
                      <a:headEnd type="none" w="med" len="med"/>
                      <a:tailEnd type="none" w="med" len="med"/>
                    </a:lnR>
                  </a:tcPr>
                </a:tc>
                <a:tc gridSpan="3">
                  <a:txBody>
                    <a:bodyPr/>
                    <a:lstStyle/>
                    <a:p>
                      <a:pPr marL="0" lvl="0" indent="0">
                        <a:buFont typeface="+mj-lt"/>
                        <a:buNone/>
                      </a:pPr>
                      <a:r>
                        <a:rPr lang="en-US" sz="1800" b="0" i="0" u="none" strike="noStrike" baseline="0" dirty="0">
                          <a:solidFill>
                            <a:srgbClr val="000000"/>
                          </a:solidFill>
                          <a:latin typeface="+mn-lt"/>
                        </a:rPr>
                        <a:t>Use soil color chart/book and compare to official series description, or compare surface soil to an undisturbed area nearby.</a:t>
                      </a: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tc>
                <a:tc hMerge="1">
                  <a:txBody>
                    <a:bodyPr/>
                    <a:lstStyle/>
                    <a:p>
                      <a:pPr marL="342900" lvl="0" indent="-342900">
                        <a:buFont typeface="Arial" panose="020B0604020202020204" pitchFamily="34" charset="0"/>
                        <a:buAutoNum type="arabicPeriod"/>
                      </a:pPr>
                      <a:endParaRPr lang="en-US" sz="16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tcPr>
                </a:tc>
                <a:extLst>
                  <a:ext uri="{0D108BD9-81ED-4DB2-BD59-A6C34878D82A}">
                    <a16:rowId xmlns:a16="http://schemas.microsoft.com/office/drawing/2014/main" val="3157110940"/>
                  </a:ext>
                </a:extLst>
              </a:tr>
              <a:tr h="389277">
                <a:tc rowSpan="2">
                  <a:txBody>
                    <a:bodyPr/>
                    <a:lstStyle/>
                    <a:p>
                      <a:pPr lvl="0"/>
                      <a:r>
                        <a:rPr lang="en-US" sz="1800" b="1" i="0" u="none" strike="noStrike" kern="1200" baseline="0">
                          <a:solidFill>
                            <a:schemeClr val="dk1"/>
                          </a:solidFill>
                          <a:effectLst/>
                          <a:latin typeface="+mn-lt"/>
                          <a:ea typeface="+mn-ea"/>
                          <a:cs typeface="+mn-cs"/>
                        </a:rPr>
                        <a:t>Rating Criteria</a:t>
                      </a:r>
                    </a:p>
                  </a:txBody>
                  <a:tcPr>
                    <a:lnR w="12700" cap="flat" cmpd="sng" algn="ctr">
                      <a:solidFill>
                        <a:schemeClr val="accent5"/>
                      </a:solidFill>
                      <a:prstDash val="solid"/>
                      <a:round/>
                      <a:headEnd type="none" w="med" len="med"/>
                      <a:tailEnd type="none" w="med" len="med"/>
                    </a:lnR>
                  </a:tcPr>
                </a:tc>
                <a:tc gridSpan="2">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Meets Criteria</a:t>
                      </a: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tc>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extLst>
                  <a:ext uri="{0D108BD9-81ED-4DB2-BD59-A6C34878D82A}">
                    <a16:rowId xmlns:a16="http://schemas.microsoft.com/office/drawing/2014/main" val="940662889"/>
                  </a:ext>
                </a:extLst>
              </a:tr>
              <a:tr h="1187274">
                <a:tc vMerge="1">
                  <a:txBody>
                    <a:bodyPr/>
                    <a:lstStyle/>
                    <a:p>
                      <a:endParaRPr lang="en-US"/>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effectLst/>
                          <a:latin typeface="+mn-lt"/>
                          <a:ea typeface="+mn-ea"/>
                          <a:cs typeface="+mn-cs"/>
                        </a:rPr>
                        <a:t>An obvious darker surface layer; similar to official series description value (OSD)</a:t>
                      </a: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algn="ctr"/>
                      <a:r>
                        <a:rPr lang="en-US" sz="1800" b="0" i="0" u="none" strike="noStrike" kern="1200" baseline="0">
                          <a:solidFill>
                            <a:schemeClr val="dk1"/>
                          </a:solidFill>
                          <a:latin typeface="+mn-lt"/>
                          <a:ea typeface="+mn-ea"/>
                          <a:cs typeface="+mn-cs"/>
                        </a:rPr>
                        <a:t>Cover </a:t>
                      </a:r>
                      <a:r>
                        <a:rPr lang="en-US" sz="1800" b="0" i="0" u="sng" strike="noStrike" kern="1200" baseline="0">
                          <a:solidFill>
                            <a:schemeClr val="dk1"/>
                          </a:solidFill>
                          <a:latin typeface="+mn-lt"/>
                          <a:ea typeface="+mn-ea"/>
                          <a:cs typeface="+mn-cs"/>
                        </a:rPr>
                        <a:t>&lt;</a:t>
                      </a:r>
                      <a:r>
                        <a:rPr lang="en-US" sz="1800" b="0" i="0" u="none" strike="noStrike" kern="1200" baseline="0">
                          <a:solidFill>
                            <a:schemeClr val="dk1"/>
                          </a:solidFill>
                          <a:latin typeface="+mn-lt"/>
                          <a:ea typeface="+mn-ea"/>
                          <a:cs typeface="+mn-cs"/>
                        </a:rPr>
                        <a:t> 75% after planting</a:t>
                      </a:r>
                      <a:endParaRPr lang="en-US"/>
                    </a:p>
                  </a:txBody>
                  <a:tcPr>
                    <a:solidFill>
                      <a:srgbClr val="FF5D5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Lighter than OSD; soil mixing observed and/or surface is lighter in color than the horizon below</a:t>
                      </a:r>
                      <a:endParaRPr lang="en-US" sz="1800" b="0" i="0" u="none" strike="noStrike" kern="1200" baseline="0" dirty="0">
                        <a:solidFill>
                          <a:schemeClr val="dk1"/>
                        </a:solidFill>
                        <a:latin typeface="+mn-lt"/>
                        <a:ea typeface="+mn-ea"/>
                        <a:cs typeface="+mn-cs"/>
                      </a:endParaRPr>
                    </a:p>
                  </a:txBody>
                  <a:tcPr>
                    <a:solidFill>
                      <a:srgbClr val="FF5D5D"/>
                    </a:solidFill>
                  </a:tcPr>
                </a:tc>
                <a:extLst>
                  <a:ext uri="{0D108BD9-81ED-4DB2-BD59-A6C34878D82A}">
                    <a16:rowId xmlns:a16="http://schemas.microsoft.com/office/drawing/2014/main" val="3471574087"/>
                  </a:ext>
                </a:extLst>
              </a:tr>
            </a:tbl>
          </a:graphicData>
        </a:graphic>
      </p:graphicFrame>
      <p:sp>
        <p:nvSpPr>
          <p:cNvPr id="5" name="Title 6">
            <a:extLst>
              <a:ext uri="{FF2B5EF4-FFF2-40B4-BE49-F238E27FC236}">
                <a16:creationId xmlns:a16="http://schemas.microsoft.com/office/drawing/2014/main" id="{0F3EDDA8-D18E-4B7D-B189-7834D089FD60}"/>
              </a:ext>
            </a:extLst>
          </p:cNvPr>
          <p:cNvSpPr>
            <a:spLocks noGrp="1"/>
          </p:cNvSpPr>
          <p:nvPr>
            <p:ph type="title"/>
          </p:nvPr>
        </p:nvSpPr>
        <p:spPr>
          <a:xfrm>
            <a:off x="-295178" y="148815"/>
            <a:ext cx="7886700" cy="529609"/>
          </a:xfrm>
          <a:noFill/>
        </p:spPr>
        <p:txBody>
          <a:bodyPr>
            <a:noAutofit/>
          </a:bodyPr>
          <a:lstStyle/>
          <a:p>
            <a:r>
              <a:rPr lang="en-US" sz="3600"/>
              <a:t>In-Field Assessment</a:t>
            </a:r>
          </a:p>
        </p:txBody>
      </p:sp>
      <p:pic>
        <p:nvPicPr>
          <p:cNvPr id="6" name="Picture 5" descr="A picture containing outdoor, grass, person, tree&#10;&#10;Description generated with very high confidence">
            <a:extLst>
              <a:ext uri="{FF2B5EF4-FFF2-40B4-BE49-F238E27FC236}">
                <a16:creationId xmlns:a16="http://schemas.microsoft.com/office/drawing/2014/main" id="{BCCF141C-734C-420F-8B90-0C07337D2C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54300" y="148815"/>
            <a:ext cx="2674444" cy="1484041"/>
          </a:xfrm>
          <a:prstGeom prst="rect">
            <a:avLst/>
          </a:prstGeom>
        </p:spPr>
      </p:pic>
      <p:sp>
        <p:nvSpPr>
          <p:cNvPr id="7" name="TextBox 6">
            <a:extLst>
              <a:ext uri="{FF2B5EF4-FFF2-40B4-BE49-F238E27FC236}">
                <a16:creationId xmlns:a16="http://schemas.microsoft.com/office/drawing/2014/main" id="{DA37699E-DE39-4D70-9A98-FAE24C2AEE45}"/>
              </a:ext>
            </a:extLst>
          </p:cNvPr>
          <p:cNvSpPr txBox="1"/>
          <p:nvPr/>
        </p:nvSpPr>
        <p:spPr>
          <a:xfrm>
            <a:off x="82706" y="6124393"/>
            <a:ext cx="9050426" cy="369332"/>
          </a:xfrm>
          <a:prstGeom prst="rect">
            <a:avLst/>
          </a:prstGeom>
          <a:noFill/>
        </p:spPr>
        <p:txBody>
          <a:bodyPr wrap="none" rtlCol="0">
            <a:spAutoFit/>
          </a:bodyPr>
          <a:lstStyle/>
          <a:p>
            <a:r>
              <a:rPr lang="en-US"/>
              <a:t>*Note soil moisture makes soil appear darker and should be noted if comparing different fields</a:t>
            </a:r>
          </a:p>
        </p:txBody>
      </p:sp>
    </p:spTree>
    <p:extLst>
      <p:ext uri="{BB962C8B-B14F-4D97-AF65-F5344CB8AC3E}">
        <p14:creationId xmlns:p14="http://schemas.microsoft.com/office/powerpoint/2010/main" val="2794246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8E81F9C-FA00-477B-9D51-46CF5F0BA4DD}"/>
              </a:ext>
            </a:extLst>
          </p:cNvPr>
          <p:cNvSpPr>
            <a:spLocks noGrp="1"/>
          </p:cNvSpPr>
          <p:nvPr>
            <p:ph type="ftr" sz="quarter" idx="11"/>
          </p:nvPr>
        </p:nvSpPr>
        <p:spPr/>
        <p:txBody>
          <a:bodyPr/>
          <a:lstStyle/>
          <a:p>
            <a:r>
              <a:rPr lang="en-US"/>
              <a:t>NRCS | SHD | Resource Concerns &amp; Soil Health Indicators | v3.0</a:t>
            </a:r>
          </a:p>
        </p:txBody>
      </p:sp>
      <p:graphicFrame>
        <p:nvGraphicFramePr>
          <p:cNvPr id="4" name="Content Placeholder 8">
            <a:extLst>
              <a:ext uri="{FF2B5EF4-FFF2-40B4-BE49-F238E27FC236}">
                <a16:creationId xmlns:a16="http://schemas.microsoft.com/office/drawing/2014/main" id="{3EBD7F1C-759C-4F23-9861-8465B189FCE0}"/>
              </a:ext>
            </a:extLst>
          </p:cNvPr>
          <p:cNvGraphicFramePr>
            <a:graphicFrameLocks/>
          </p:cNvGraphicFramePr>
          <p:nvPr>
            <p:extLst>
              <p:ext uri="{D42A27DB-BD31-4B8C-83A1-F6EECF244321}">
                <p14:modId xmlns:p14="http://schemas.microsoft.com/office/powerpoint/2010/main" val="3150858607"/>
              </p:ext>
            </p:extLst>
          </p:nvPr>
        </p:nvGraphicFramePr>
        <p:xfrm>
          <a:off x="309452" y="1865935"/>
          <a:ext cx="8525096" cy="4645703"/>
        </p:xfrm>
        <a:graphic>
          <a:graphicData uri="http://schemas.openxmlformats.org/drawingml/2006/table">
            <a:tbl>
              <a:tblPr firstRow="1" bandRow="1">
                <a:tableStyleId>{FABFCF23-3B69-468F-B69F-88F6DE6A72F2}</a:tableStyleId>
              </a:tblPr>
              <a:tblGrid>
                <a:gridCol w="1551621">
                  <a:extLst>
                    <a:ext uri="{9D8B030D-6E8A-4147-A177-3AD203B41FA5}">
                      <a16:colId xmlns:a16="http://schemas.microsoft.com/office/drawing/2014/main" val="264845519"/>
                    </a:ext>
                  </a:extLst>
                </a:gridCol>
                <a:gridCol w="2897856">
                  <a:extLst>
                    <a:ext uri="{9D8B030D-6E8A-4147-A177-3AD203B41FA5}">
                      <a16:colId xmlns:a16="http://schemas.microsoft.com/office/drawing/2014/main" val="4129867586"/>
                    </a:ext>
                  </a:extLst>
                </a:gridCol>
                <a:gridCol w="496641">
                  <a:extLst>
                    <a:ext uri="{9D8B030D-6E8A-4147-A177-3AD203B41FA5}">
                      <a16:colId xmlns:a16="http://schemas.microsoft.com/office/drawing/2014/main" val="3785781740"/>
                    </a:ext>
                  </a:extLst>
                </a:gridCol>
                <a:gridCol w="3578978">
                  <a:extLst>
                    <a:ext uri="{9D8B030D-6E8A-4147-A177-3AD203B41FA5}">
                      <a16:colId xmlns:a16="http://schemas.microsoft.com/office/drawing/2014/main" val="3546296350"/>
                    </a:ext>
                  </a:extLst>
                </a:gridCol>
              </a:tblGrid>
              <a:tr h="519006">
                <a:tc gridSpan="4">
                  <a:txBody>
                    <a:bodyPr/>
                    <a:lstStyle/>
                    <a:p>
                      <a:pPr algn="ctr"/>
                      <a:r>
                        <a:rPr lang="en-US" sz="2400"/>
                        <a:t>Indicator:  Plant Roots and </a:t>
                      </a:r>
                      <a:r>
                        <a:rPr lang="en-US" sz="2400" err="1"/>
                        <a:t>Biopores</a:t>
                      </a:r>
                      <a:r>
                        <a:rPr lang="en-US" sz="2400"/>
                        <a:t> (continuity)</a:t>
                      </a:r>
                      <a:endParaRPr lang="en-US" sz="2400">
                        <a:latin typeface="+mn-lt"/>
                      </a:endParaRPr>
                    </a:p>
                  </a:txBody>
                  <a:tcPr/>
                </a:tc>
                <a:tc hMerge="1">
                  <a:txBody>
                    <a:bodyPr/>
                    <a:lstStyle/>
                    <a:p>
                      <a:pPr algn="ctr"/>
                      <a:endParaRPr lang="en-US" sz="2400">
                        <a:latin typeface="+mn-lt"/>
                      </a:endParaRPr>
                    </a:p>
                  </a:txBody>
                  <a:tcPr/>
                </a:tc>
                <a:tc hMerge="1">
                  <a:txBody>
                    <a:bodyPr/>
                    <a:lstStyle/>
                    <a:p>
                      <a:endParaRPr lang="en-US"/>
                    </a:p>
                  </a:txBody>
                  <a:tcPr/>
                </a:tc>
                <a:tc hMerge="1">
                  <a:txBody>
                    <a:bodyPr/>
                    <a:lstStyle/>
                    <a:p>
                      <a:pPr algn="ctr"/>
                      <a:endParaRPr lang="en-US" sz="2400">
                        <a:latin typeface="+mn-lt"/>
                      </a:endParaRPr>
                    </a:p>
                  </a:txBody>
                  <a:tcPr/>
                </a:tc>
                <a:extLst>
                  <a:ext uri="{0D108BD9-81ED-4DB2-BD59-A6C34878D82A}">
                    <a16:rowId xmlns:a16="http://schemas.microsoft.com/office/drawing/2014/main" val="3204451057"/>
                  </a:ext>
                </a:extLst>
              </a:tr>
              <a:tr h="6158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baseline="0"/>
                        <a:t>Description</a:t>
                      </a:r>
                    </a:p>
                  </a:txBody>
                  <a:tcPr>
                    <a:lnR w="12700" cap="flat" cmpd="sng" algn="ctr">
                      <a:solidFill>
                        <a:schemeClr val="accent5"/>
                      </a:solidFill>
                      <a:prstDash val="solid"/>
                      <a:round/>
                      <a:headEnd type="none" w="med" len="med"/>
                      <a:tailEnd type="none" w="med" len="med"/>
                    </a:lnR>
                  </a:tcPr>
                </a:tc>
                <a:tc gridSpan="3">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a:effectLst/>
                          <a:latin typeface="+mn-lt"/>
                          <a:ea typeface="Calibri" panose="020F0502020204030204" pitchFamily="34" charset="0"/>
                          <a:cs typeface="Times New Roman" panose="02020603050405020304" pitchFamily="18" charset="0"/>
                        </a:rPr>
                        <a:t>Roots influence the soil immediately adjacent to them through exudates, growing and leaving soil organic matter as they die</a:t>
                      </a:r>
                      <a:r>
                        <a:rPr lang="en-US" sz="1800" b="0" i="0" u="none" strike="noStrike" baseline="0">
                          <a:solidFill>
                            <a:srgbClr val="000000"/>
                          </a:solidFill>
                          <a:effectLst/>
                          <a:latin typeface="+mn-lt"/>
                          <a:ea typeface="Calibri" panose="020F0502020204030204" pitchFamily="34" charset="0"/>
                          <a:cs typeface="Times New Roman" panose="02020603050405020304" pitchFamily="18" charset="0"/>
                        </a:rPr>
                        <a:t>.</a:t>
                      </a:r>
                      <a:endParaRPr lang="en-US" sz="1800">
                        <a:effectLst/>
                        <a:latin typeface="+mn-lt"/>
                        <a:ea typeface="Calibri" panose="020F0502020204030204" pitchFamily="34" charset="0"/>
                        <a:cs typeface="Times New Roman" panose="02020603050405020304" pitchFamily="18" charset="0"/>
                      </a:endParaRP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endParaRPr lang="en-US"/>
                    </a:p>
                  </a:txBody>
                  <a:tcPr/>
                </a:tc>
                <a:tc hMerge="1">
                  <a:txBody>
                    <a:bodyPr/>
                    <a:lstStyle/>
                    <a:p>
                      <a:pPr marL="0" indent="0">
                        <a:buFont typeface="Arial" panose="020B0604020202020204" pitchFamily="34" charset="0"/>
                        <a:buNone/>
                      </a:pPr>
                      <a:endParaRPr lang="en-US" sz="1800" b="0" i="0" u="none" strike="noStrike" baseline="0">
                        <a:solidFill>
                          <a:srgbClr val="000000"/>
                        </a:solidFill>
                        <a:latin typeface="+mn-lt"/>
                      </a:endParaRP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3718424766"/>
                  </a:ext>
                </a:extLst>
              </a:tr>
              <a:tr h="921244">
                <a:tc>
                  <a:txBody>
                    <a:bodyPr/>
                    <a:lstStyle/>
                    <a:p>
                      <a:pPr lvl="0"/>
                      <a:r>
                        <a:rPr lang="en-US" sz="1800" b="1" kern="1200">
                          <a:solidFill>
                            <a:schemeClr val="dk1"/>
                          </a:solidFill>
                          <a:effectLst/>
                          <a:latin typeface="+mn-lt"/>
                          <a:ea typeface="+mn-ea"/>
                          <a:cs typeface="+mn-cs"/>
                        </a:rPr>
                        <a:t>Resource Concerns Addressed</a:t>
                      </a:r>
                    </a:p>
                  </a:txBody>
                  <a:tcPr>
                    <a:lnR w="12700" cap="flat" cmpd="sng" algn="ctr">
                      <a:solidFill>
                        <a:schemeClr val="accent5"/>
                      </a:solidFill>
                      <a:prstDash val="solid"/>
                      <a:round/>
                      <a:headEnd type="none" w="med" len="med"/>
                      <a:tailEnd type="none" w="med" len="med"/>
                    </a:lnR>
                  </a:tcPr>
                </a:tc>
                <a:tc>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Aggregate instability</a:t>
                      </a:r>
                    </a:p>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Soil organism habitat loss or degradation</a:t>
                      </a:r>
                    </a:p>
                  </a:txBody>
                  <a:tcPr>
                    <a:lnL w="12700" cap="flat" cmpd="sng" algn="ctr">
                      <a:solidFill>
                        <a:schemeClr val="accent5"/>
                      </a:solidFill>
                      <a:prstDash val="solid"/>
                      <a:round/>
                      <a:headEnd type="none" w="med" len="med"/>
                      <a:tailEnd type="none" w="med" len="med"/>
                    </a:lnL>
                  </a:tcPr>
                </a:tc>
                <a:tc gridSpan="2">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Soil organic matter depletion</a:t>
                      </a:r>
                    </a:p>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Compaction (Plant Roots)</a:t>
                      </a:r>
                    </a:p>
                  </a:txBody>
                  <a:tcPr/>
                </a:tc>
                <a:tc hMerge="1">
                  <a:txBody>
                    <a:bodyPr/>
                    <a:lstStyle/>
                    <a:p>
                      <a:pPr marL="285750" indent="-285750">
                        <a:buFont typeface="Arial" panose="020B0604020202020204" pitchFamily="34" charset="0"/>
                        <a:buChar char="•"/>
                      </a:pPr>
                      <a:endParaRPr lang="en-US" sz="1800" b="0" i="0" u="none" strike="noStrike" kern="1200" baseline="0">
                        <a:solidFill>
                          <a:schemeClr val="dk1"/>
                        </a:solidFill>
                        <a:latin typeface="+mn-lt"/>
                        <a:ea typeface="+mn-ea"/>
                        <a:cs typeface="+mn-cs"/>
                      </a:endParaRPr>
                    </a:p>
                  </a:txBody>
                  <a:tcPr/>
                </a:tc>
                <a:extLst>
                  <a:ext uri="{0D108BD9-81ED-4DB2-BD59-A6C34878D82A}">
                    <a16:rowId xmlns:a16="http://schemas.microsoft.com/office/drawing/2014/main" val="853510497"/>
                  </a:ext>
                </a:extLst>
              </a:tr>
              <a:tr h="713056">
                <a:tc>
                  <a:txBody>
                    <a:bodyPr/>
                    <a:lstStyle/>
                    <a:p>
                      <a:pPr lvl="0"/>
                      <a:r>
                        <a:rPr lang="en-US" sz="1800" b="1" i="0" u="none" strike="noStrike" kern="1200" baseline="0">
                          <a:solidFill>
                            <a:schemeClr val="dk1"/>
                          </a:solidFill>
                          <a:effectLst/>
                          <a:latin typeface="+mn-lt"/>
                          <a:ea typeface="+mn-ea"/>
                          <a:cs typeface="+mn-cs"/>
                        </a:rPr>
                        <a:t>In-field measurement</a:t>
                      </a:r>
                    </a:p>
                  </a:txBody>
                  <a:tcPr>
                    <a:lnR w="12700" cap="flat" cmpd="sng" algn="ctr">
                      <a:solidFill>
                        <a:schemeClr val="accent5"/>
                      </a:solidFill>
                      <a:prstDash val="solid"/>
                      <a:round/>
                      <a:headEnd type="none" w="med" len="med"/>
                      <a:tailEnd type="none" w="med" len="med"/>
                    </a:lnR>
                  </a:tcPr>
                </a:tc>
                <a:tc gridSpan="3">
                  <a:txBody>
                    <a:bodyPr/>
                    <a:lstStyle/>
                    <a:p>
                      <a:pPr marL="0" lvl="0" indent="0">
                        <a:buFont typeface="+mj-lt"/>
                        <a:buNone/>
                      </a:pPr>
                      <a:r>
                        <a:rPr lang="en-US" sz="1800" kern="1200" dirty="0">
                          <a:solidFill>
                            <a:schemeClr val="dk1"/>
                          </a:solidFill>
                          <a:effectLst/>
                          <a:latin typeface="+mn-lt"/>
                          <a:ea typeface="+mn-ea"/>
                          <a:cs typeface="+mn-cs"/>
                        </a:rPr>
                        <a:t>Observe evidence of dark root channels or </a:t>
                      </a:r>
                      <a:r>
                        <a:rPr lang="en-US" sz="1800" kern="1200" dirty="0" err="1">
                          <a:solidFill>
                            <a:schemeClr val="dk1"/>
                          </a:solidFill>
                          <a:effectLst/>
                          <a:latin typeface="+mn-lt"/>
                          <a:ea typeface="+mn-ea"/>
                          <a:cs typeface="+mn-cs"/>
                        </a:rPr>
                        <a:t>biopores</a:t>
                      </a:r>
                      <a:r>
                        <a:rPr lang="en-US" sz="1800" kern="1200" dirty="0">
                          <a:solidFill>
                            <a:schemeClr val="dk1"/>
                          </a:solidFill>
                          <a:effectLst/>
                          <a:latin typeface="+mn-lt"/>
                          <a:ea typeface="+mn-ea"/>
                          <a:cs typeface="+mn-cs"/>
                        </a:rPr>
                        <a:t> left by previous plants or earthworms.</a:t>
                      </a:r>
                      <a:endParaRPr lang="en-US" sz="1800" b="0" i="0" u="none" strike="noStrike" baseline="0" dirty="0">
                        <a:solidFill>
                          <a:srgbClr val="000000"/>
                        </a:solidFill>
                        <a:latin typeface="+mn-lt"/>
                      </a:endParaRP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tc>
                <a:tc hMerge="1">
                  <a:txBody>
                    <a:bodyPr/>
                    <a:lstStyle/>
                    <a:p>
                      <a:pPr marL="342900" lvl="0" indent="-342900">
                        <a:buFont typeface="Arial" panose="020B0604020202020204" pitchFamily="34" charset="0"/>
                        <a:buAutoNum type="arabicPeriod"/>
                      </a:pPr>
                      <a:endParaRPr lang="en-US" sz="16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tcPr>
                </a:tc>
                <a:extLst>
                  <a:ext uri="{0D108BD9-81ED-4DB2-BD59-A6C34878D82A}">
                    <a16:rowId xmlns:a16="http://schemas.microsoft.com/office/drawing/2014/main" val="3157110940"/>
                  </a:ext>
                </a:extLst>
              </a:tr>
              <a:tr h="389277">
                <a:tc rowSpan="2">
                  <a:txBody>
                    <a:bodyPr/>
                    <a:lstStyle/>
                    <a:p>
                      <a:pPr lvl="0"/>
                      <a:r>
                        <a:rPr lang="en-US" sz="1800" b="1" i="0" u="none" strike="noStrike" kern="1200" baseline="0">
                          <a:solidFill>
                            <a:schemeClr val="dk1"/>
                          </a:solidFill>
                          <a:effectLst/>
                          <a:latin typeface="+mn-lt"/>
                          <a:ea typeface="+mn-ea"/>
                          <a:cs typeface="+mn-cs"/>
                        </a:rPr>
                        <a:t>Rating Criteria</a:t>
                      </a:r>
                    </a:p>
                  </a:txBody>
                  <a:tcPr>
                    <a:lnR w="12700" cap="flat" cmpd="sng" algn="ctr">
                      <a:solidFill>
                        <a:schemeClr val="accent5"/>
                      </a:solidFill>
                      <a:prstDash val="solid"/>
                      <a:round/>
                      <a:headEnd type="none" w="med" len="med"/>
                      <a:tailEnd type="none" w="med" len="med"/>
                    </a:lnR>
                  </a:tcPr>
                </a:tc>
                <a:tc gridSpan="2">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Meets Criteria</a:t>
                      </a: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tc>
                  <a:txBody>
                    <a:bodyPr/>
                    <a:lstStyle/>
                    <a:p>
                      <a:pPr marL="0" indent="0" algn="ctr">
                        <a:buFont typeface="Arial" panose="020B0604020202020204" pitchFamily="34" charset="0"/>
                        <a:buNone/>
                      </a:pPr>
                      <a:r>
                        <a:rPr lang="en-US" sz="1800" b="0" i="0" u="none" strike="noStrike" kern="1200" baseline="0" dirty="0">
                          <a:solidFill>
                            <a:schemeClr val="dk1"/>
                          </a:solidFill>
                          <a:latin typeface="+mn-lt"/>
                          <a:ea typeface="+mn-ea"/>
                          <a:cs typeface="+mn-cs"/>
                        </a:rPr>
                        <a:t>Does Not Meet Criteria</a:t>
                      </a:r>
                    </a:p>
                  </a:txBody>
                  <a:tcPr>
                    <a:solidFill>
                      <a:srgbClr val="FF5D5D"/>
                    </a:solidFill>
                  </a:tcPr>
                </a:tc>
                <a:extLst>
                  <a:ext uri="{0D108BD9-81ED-4DB2-BD59-A6C34878D82A}">
                    <a16:rowId xmlns:a16="http://schemas.microsoft.com/office/drawing/2014/main" val="940662889"/>
                  </a:ext>
                </a:extLst>
              </a:tr>
              <a:tr h="942296">
                <a:tc vMerge="1">
                  <a:txBody>
                    <a:bodyPr/>
                    <a:lstStyle/>
                    <a:p>
                      <a:endParaRPr lang="en-US"/>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effectLst/>
                          <a:latin typeface="+mn-lt"/>
                          <a:ea typeface="+mn-ea"/>
                          <a:cs typeface="+mn-cs"/>
                        </a:rPr>
                        <a:t>Presence of dark root channels or </a:t>
                      </a:r>
                      <a:r>
                        <a:rPr lang="en-US" sz="1800" kern="1200" err="1">
                          <a:solidFill>
                            <a:schemeClr val="dk1"/>
                          </a:solidFill>
                          <a:effectLst/>
                          <a:latin typeface="+mn-lt"/>
                          <a:ea typeface="+mn-ea"/>
                          <a:cs typeface="+mn-cs"/>
                        </a:rPr>
                        <a:t>biopores</a:t>
                      </a:r>
                      <a:r>
                        <a:rPr lang="en-US" sz="1800" kern="1200">
                          <a:solidFill>
                            <a:schemeClr val="dk1"/>
                          </a:solidFill>
                          <a:effectLst/>
                          <a:latin typeface="+mn-lt"/>
                          <a:ea typeface="+mn-ea"/>
                          <a:cs typeface="+mn-cs"/>
                        </a:rPr>
                        <a:t> left by previous plants or earthworms; roots healthy, branched, extended, with rhizosheaths</a:t>
                      </a:r>
                      <a:endParaRPr lang="en-US" sz="1800" b="0" i="0" u="none" strike="noStrike" kern="1200" baseline="0">
                        <a:solidFill>
                          <a:schemeClr val="dk1"/>
                        </a:solidFill>
                        <a:highlight>
                          <a:srgbClr val="FFFF00"/>
                        </a:highlight>
                        <a:latin typeface="+mn-lt"/>
                        <a:ea typeface="+mn-ea"/>
                        <a:cs typeface="+mn-cs"/>
                      </a:endParaRP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algn="ctr"/>
                      <a:r>
                        <a:rPr lang="en-US" sz="1800" b="0" i="0" u="none" strike="noStrike" kern="1200" baseline="0">
                          <a:solidFill>
                            <a:schemeClr val="dk1"/>
                          </a:solidFill>
                          <a:latin typeface="+mn-lt"/>
                          <a:ea typeface="+mn-ea"/>
                          <a:cs typeface="+mn-cs"/>
                        </a:rPr>
                        <a:t>Cover </a:t>
                      </a:r>
                      <a:r>
                        <a:rPr lang="en-US" sz="1800" b="0" i="0" u="sng" strike="noStrike" kern="1200" baseline="0">
                          <a:solidFill>
                            <a:schemeClr val="dk1"/>
                          </a:solidFill>
                          <a:latin typeface="+mn-lt"/>
                          <a:ea typeface="+mn-ea"/>
                          <a:cs typeface="+mn-cs"/>
                        </a:rPr>
                        <a:t>&lt;</a:t>
                      </a:r>
                      <a:r>
                        <a:rPr lang="en-US" sz="1800" b="0" i="0" u="none" strike="noStrike" kern="1200" baseline="0">
                          <a:solidFill>
                            <a:schemeClr val="dk1"/>
                          </a:solidFill>
                          <a:latin typeface="+mn-lt"/>
                          <a:ea typeface="+mn-ea"/>
                          <a:cs typeface="+mn-cs"/>
                        </a:rPr>
                        <a:t> 75% after planting</a:t>
                      </a:r>
                      <a:endParaRPr lang="en-US"/>
                    </a:p>
                  </a:txBody>
                  <a:tcPr>
                    <a:solidFill>
                      <a:srgbClr val="FF5D5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mn-lt"/>
                          <a:ea typeface="+mn-ea"/>
                          <a:cs typeface="+mn-cs"/>
                        </a:rPr>
                        <a:t>Roots are stressed and do not follow previous root channels, no pores evident from earthworms</a:t>
                      </a:r>
                    </a:p>
                  </a:txBody>
                  <a:tcPr>
                    <a:solidFill>
                      <a:srgbClr val="FF5D5D"/>
                    </a:solidFill>
                  </a:tcPr>
                </a:tc>
                <a:extLst>
                  <a:ext uri="{0D108BD9-81ED-4DB2-BD59-A6C34878D82A}">
                    <a16:rowId xmlns:a16="http://schemas.microsoft.com/office/drawing/2014/main" val="3471574087"/>
                  </a:ext>
                </a:extLst>
              </a:tr>
            </a:tbl>
          </a:graphicData>
        </a:graphic>
      </p:graphicFrame>
      <p:sp>
        <p:nvSpPr>
          <p:cNvPr id="5" name="Title 6">
            <a:extLst>
              <a:ext uri="{FF2B5EF4-FFF2-40B4-BE49-F238E27FC236}">
                <a16:creationId xmlns:a16="http://schemas.microsoft.com/office/drawing/2014/main" id="{21CC525B-D8CE-4B2A-8F62-AF9B8685529A}"/>
              </a:ext>
            </a:extLst>
          </p:cNvPr>
          <p:cNvSpPr>
            <a:spLocks noGrp="1"/>
          </p:cNvSpPr>
          <p:nvPr>
            <p:ph type="title"/>
          </p:nvPr>
        </p:nvSpPr>
        <p:spPr>
          <a:xfrm>
            <a:off x="1197862" y="280544"/>
            <a:ext cx="4638061" cy="529609"/>
          </a:xfrm>
          <a:noFill/>
        </p:spPr>
        <p:txBody>
          <a:bodyPr>
            <a:noAutofit/>
          </a:bodyPr>
          <a:lstStyle/>
          <a:p>
            <a:r>
              <a:rPr lang="en-US" sz="3600"/>
              <a:t>In-Field Assessment</a:t>
            </a:r>
          </a:p>
        </p:txBody>
      </p:sp>
      <p:pic>
        <p:nvPicPr>
          <p:cNvPr id="6" name="Picture 5" descr="A close up of a hill&#10;&#10;Description generated with very high confidence">
            <a:extLst>
              <a:ext uri="{FF2B5EF4-FFF2-40B4-BE49-F238E27FC236}">
                <a16:creationId xmlns:a16="http://schemas.microsoft.com/office/drawing/2014/main" id="{C865F243-819C-4F5B-AAC4-E08FDB236D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99945" y="280545"/>
            <a:ext cx="1597264" cy="1292462"/>
          </a:xfrm>
          <a:prstGeom prst="rect">
            <a:avLst/>
          </a:prstGeom>
        </p:spPr>
      </p:pic>
      <p:pic>
        <p:nvPicPr>
          <p:cNvPr id="7" name="Picture 6" descr="A close up of a bowl&#10;&#10;Description generated with high confidence">
            <a:extLst>
              <a:ext uri="{FF2B5EF4-FFF2-40B4-BE49-F238E27FC236}">
                <a16:creationId xmlns:a16="http://schemas.microsoft.com/office/drawing/2014/main" id="{94E08DA7-3FBD-425F-B52F-3BA1AD0F087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97209" y="280544"/>
            <a:ext cx="1558677" cy="1292463"/>
          </a:xfrm>
          <a:prstGeom prst="rect">
            <a:avLst/>
          </a:prstGeom>
        </p:spPr>
      </p:pic>
    </p:spTree>
    <p:extLst>
      <p:ext uri="{BB962C8B-B14F-4D97-AF65-F5344CB8AC3E}">
        <p14:creationId xmlns:p14="http://schemas.microsoft.com/office/powerpoint/2010/main" val="1506666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271E57A-2F68-4133-ACAF-367C1046565D}"/>
              </a:ext>
            </a:extLst>
          </p:cNvPr>
          <p:cNvSpPr>
            <a:spLocks noGrp="1"/>
          </p:cNvSpPr>
          <p:nvPr>
            <p:ph type="ftr" sz="quarter" idx="11"/>
          </p:nvPr>
        </p:nvSpPr>
        <p:spPr/>
        <p:txBody>
          <a:bodyPr/>
          <a:lstStyle/>
          <a:p>
            <a:r>
              <a:rPr lang="en-US"/>
              <a:t>NRCS | SHD | Resource Concerns &amp; Soil Health Indicators | v3.0</a:t>
            </a:r>
          </a:p>
        </p:txBody>
      </p:sp>
      <p:graphicFrame>
        <p:nvGraphicFramePr>
          <p:cNvPr id="4" name="Content Placeholder 8">
            <a:extLst>
              <a:ext uri="{FF2B5EF4-FFF2-40B4-BE49-F238E27FC236}">
                <a16:creationId xmlns:a16="http://schemas.microsoft.com/office/drawing/2014/main" id="{F6CFE769-A71F-466B-A220-20B212DC2E9E}"/>
              </a:ext>
            </a:extLst>
          </p:cNvPr>
          <p:cNvGraphicFramePr>
            <a:graphicFrameLocks/>
          </p:cNvGraphicFramePr>
          <p:nvPr>
            <p:extLst>
              <p:ext uri="{D42A27DB-BD31-4B8C-83A1-F6EECF244321}">
                <p14:modId xmlns:p14="http://schemas.microsoft.com/office/powerpoint/2010/main" val="3227504185"/>
              </p:ext>
            </p:extLst>
          </p:nvPr>
        </p:nvGraphicFramePr>
        <p:xfrm>
          <a:off x="309452" y="1865935"/>
          <a:ext cx="8525096" cy="4399279"/>
        </p:xfrm>
        <a:graphic>
          <a:graphicData uri="http://schemas.openxmlformats.org/drawingml/2006/table">
            <a:tbl>
              <a:tblPr firstRow="1" bandRow="1">
                <a:tableStyleId>{FABFCF23-3B69-468F-B69F-88F6DE6A72F2}</a:tableStyleId>
              </a:tblPr>
              <a:tblGrid>
                <a:gridCol w="1551621">
                  <a:extLst>
                    <a:ext uri="{9D8B030D-6E8A-4147-A177-3AD203B41FA5}">
                      <a16:colId xmlns:a16="http://schemas.microsoft.com/office/drawing/2014/main" val="264845519"/>
                    </a:ext>
                  </a:extLst>
                </a:gridCol>
                <a:gridCol w="2897856">
                  <a:extLst>
                    <a:ext uri="{9D8B030D-6E8A-4147-A177-3AD203B41FA5}">
                      <a16:colId xmlns:a16="http://schemas.microsoft.com/office/drawing/2014/main" val="4129867586"/>
                    </a:ext>
                  </a:extLst>
                </a:gridCol>
                <a:gridCol w="496641">
                  <a:extLst>
                    <a:ext uri="{9D8B030D-6E8A-4147-A177-3AD203B41FA5}">
                      <a16:colId xmlns:a16="http://schemas.microsoft.com/office/drawing/2014/main" val="3785781740"/>
                    </a:ext>
                  </a:extLst>
                </a:gridCol>
                <a:gridCol w="3578978">
                  <a:extLst>
                    <a:ext uri="{9D8B030D-6E8A-4147-A177-3AD203B41FA5}">
                      <a16:colId xmlns:a16="http://schemas.microsoft.com/office/drawing/2014/main" val="3546296350"/>
                    </a:ext>
                  </a:extLst>
                </a:gridCol>
              </a:tblGrid>
              <a:tr h="519006">
                <a:tc gridSpan="4">
                  <a:txBody>
                    <a:bodyPr/>
                    <a:lstStyle/>
                    <a:p>
                      <a:pPr algn="ctr"/>
                      <a:r>
                        <a:rPr lang="en-US" sz="2400"/>
                        <a:t>Indicator:  Biological Diversity</a:t>
                      </a:r>
                      <a:endParaRPr lang="en-US" sz="2400">
                        <a:latin typeface="+mn-lt"/>
                      </a:endParaRPr>
                    </a:p>
                  </a:txBody>
                  <a:tcPr/>
                </a:tc>
                <a:tc hMerge="1">
                  <a:txBody>
                    <a:bodyPr/>
                    <a:lstStyle/>
                    <a:p>
                      <a:pPr algn="ctr"/>
                      <a:endParaRPr lang="en-US" sz="2400">
                        <a:latin typeface="+mn-lt"/>
                      </a:endParaRPr>
                    </a:p>
                  </a:txBody>
                  <a:tcPr/>
                </a:tc>
                <a:tc hMerge="1">
                  <a:txBody>
                    <a:bodyPr/>
                    <a:lstStyle/>
                    <a:p>
                      <a:endParaRPr lang="en-US"/>
                    </a:p>
                  </a:txBody>
                  <a:tcPr/>
                </a:tc>
                <a:tc hMerge="1">
                  <a:txBody>
                    <a:bodyPr/>
                    <a:lstStyle/>
                    <a:p>
                      <a:pPr algn="ctr"/>
                      <a:endParaRPr lang="en-US" sz="2400">
                        <a:latin typeface="+mn-lt"/>
                      </a:endParaRPr>
                    </a:p>
                  </a:txBody>
                  <a:tcPr/>
                </a:tc>
                <a:extLst>
                  <a:ext uri="{0D108BD9-81ED-4DB2-BD59-A6C34878D82A}">
                    <a16:rowId xmlns:a16="http://schemas.microsoft.com/office/drawing/2014/main" val="3204451057"/>
                  </a:ext>
                </a:extLst>
              </a:tr>
              <a:tr h="6158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strike="noStrike" baseline="0"/>
                        <a:t>Description</a:t>
                      </a:r>
                    </a:p>
                  </a:txBody>
                  <a:tcPr>
                    <a:lnR w="12700" cap="flat" cmpd="sng" algn="ctr">
                      <a:solidFill>
                        <a:schemeClr val="accent5"/>
                      </a:solidFill>
                      <a:prstDash val="solid"/>
                      <a:round/>
                      <a:headEnd type="none" w="med" len="med"/>
                      <a:tailEnd type="none" w="med" len="med"/>
                    </a:lnR>
                  </a:tcPr>
                </a:tc>
                <a:tc gridSpan="3">
                  <a:txBody>
                    <a:bodyPr/>
                    <a:lstStyle/>
                    <a:p>
                      <a:pPr marL="0" indent="0">
                        <a:buFont typeface="Arial" panose="020B0604020202020204" pitchFamily="34" charset="0"/>
                        <a:buNone/>
                      </a:pPr>
                      <a:r>
                        <a:rPr lang="en-US" sz="1800" kern="1200">
                          <a:solidFill>
                            <a:schemeClr val="dk1"/>
                          </a:solidFill>
                          <a:effectLst/>
                          <a:latin typeface="+mn-lt"/>
                          <a:ea typeface="+mn-ea"/>
                          <a:cs typeface="+mn-cs"/>
                        </a:rPr>
                        <a:t>Presence and relative abundance of earthworms, mites, springtails, millipedes, roundworms, beetles, termites, fungal hyphae and other organisms provide evidence of a healthy soil ecosystem. </a:t>
                      </a: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endParaRPr lang="en-US"/>
                    </a:p>
                  </a:txBody>
                  <a:tcPr/>
                </a:tc>
                <a:tc hMerge="1">
                  <a:txBody>
                    <a:bodyPr/>
                    <a:lstStyle/>
                    <a:p>
                      <a:pPr marL="0" indent="0">
                        <a:buFont typeface="Arial" panose="020B0604020202020204" pitchFamily="34" charset="0"/>
                        <a:buNone/>
                      </a:pPr>
                      <a:endParaRPr lang="en-US" sz="1800" b="0" i="0" u="none" strike="noStrike" baseline="0">
                        <a:solidFill>
                          <a:srgbClr val="000000"/>
                        </a:solidFill>
                        <a:latin typeface="+mn-lt"/>
                      </a:endParaRPr>
                    </a:p>
                  </a:txBody>
                  <a:tcPr anchor="ct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3718424766"/>
                  </a:ext>
                </a:extLst>
              </a:tr>
              <a:tr h="921244">
                <a:tc>
                  <a:txBody>
                    <a:bodyPr/>
                    <a:lstStyle/>
                    <a:p>
                      <a:pPr lvl="0"/>
                      <a:r>
                        <a:rPr lang="en-US" sz="1800" b="1" kern="1200">
                          <a:solidFill>
                            <a:schemeClr val="dk1"/>
                          </a:solidFill>
                          <a:effectLst/>
                          <a:latin typeface="+mn-lt"/>
                          <a:ea typeface="+mn-ea"/>
                          <a:cs typeface="+mn-cs"/>
                        </a:rPr>
                        <a:t>Resource Concerns Addressed</a:t>
                      </a:r>
                    </a:p>
                  </a:txBody>
                  <a:tcPr>
                    <a:lnR w="12700" cap="flat" cmpd="sng" algn="ctr">
                      <a:solidFill>
                        <a:schemeClr val="accent5"/>
                      </a:solidFill>
                      <a:prstDash val="solid"/>
                      <a:round/>
                      <a:headEnd type="none" w="med" len="med"/>
                      <a:tailEnd type="none" w="med" len="med"/>
                    </a:lnR>
                  </a:tcPr>
                </a:tc>
                <a:tc>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Aggregate instability</a:t>
                      </a:r>
                    </a:p>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Soil organism habitat loss or degradation</a:t>
                      </a:r>
                    </a:p>
                  </a:txBody>
                  <a:tcPr>
                    <a:lnL w="12700" cap="flat" cmpd="sng" algn="ctr">
                      <a:solidFill>
                        <a:schemeClr val="accent5"/>
                      </a:solidFill>
                      <a:prstDash val="solid"/>
                      <a:round/>
                      <a:headEnd type="none" w="med" len="med"/>
                      <a:tailEnd type="none" w="med" len="med"/>
                    </a:lnL>
                  </a:tcPr>
                </a:tc>
                <a:tc gridSpan="2">
                  <a:txBody>
                    <a:bodyPr/>
                    <a:lstStyle/>
                    <a:p>
                      <a:pPr marL="285750" indent="-285750">
                        <a:buFont typeface="Arial" panose="020B0604020202020204" pitchFamily="34" charset="0"/>
                        <a:buChar char="•"/>
                      </a:pPr>
                      <a:r>
                        <a:rPr lang="en-US" sz="1800" b="0" i="0" u="none" strike="noStrike" kern="1200" baseline="0">
                          <a:solidFill>
                            <a:schemeClr val="dk1"/>
                          </a:solidFill>
                          <a:latin typeface="+mn-lt"/>
                          <a:ea typeface="+mn-ea"/>
                          <a:cs typeface="+mn-cs"/>
                        </a:rPr>
                        <a:t>Soil organic matter depletion</a:t>
                      </a:r>
                    </a:p>
                  </a:txBody>
                  <a:tcPr/>
                </a:tc>
                <a:tc hMerge="1">
                  <a:txBody>
                    <a:bodyPr/>
                    <a:lstStyle/>
                    <a:p>
                      <a:pPr marL="285750" indent="-285750">
                        <a:buFont typeface="Arial" panose="020B0604020202020204" pitchFamily="34" charset="0"/>
                        <a:buChar char="•"/>
                      </a:pPr>
                      <a:endParaRPr lang="en-US" sz="1800" b="0" i="0" u="none" strike="noStrike" kern="1200" baseline="0">
                        <a:solidFill>
                          <a:schemeClr val="dk1"/>
                        </a:solidFill>
                        <a:latin typeface="+mn-lt"/>
                        <a:ea typeface="+mn-ea"/>
                        <a:cs typeface="+mn-cs"/>
                      </a:endParaRPr>
                    </a:p>
                  </a:txBody>
                  <a:tcPr/>
                </a:tc>
                <a:extLst>
                  <a:ext uri="{0D108BD9-81ED-4DB2-BD59-A6C34878D82A}">
                    <a16:rowId xmlns:a16="http://schemas.microsoft.com/office/drawing/2014/main" val="853510497"/>
                  </a:ext>
                </a:extLst>
              </a:tr>
              <a:tr h="713056">
                <a:tc>
                  <a:txBody>
                    <a:bodyPr/>
                    <a:lstStyle/>
                    <a:p>
                      <a:pPr lvl="0"/>
                      <a:r>
                        <a:rPr lang="en-US" sz="1800" b="1" i="0" u="none" strike="noStrike" kern="1200" baseline="0">
                          <a:solidFill>
                            <a:schemeClr val="dk1"/>
                          </a:solidFill>
                          <a:effectLst/>
                          <a:latin typeface="+mn-lt"/>
                          <a:ea typeface="+mn-ea"/>
                          <a:cs typeface="+mn-cs"/>
                        </a:rPr>
                        <a:t>In-field measurement</a:t>
                      </a:r>
                    </a:p>
                  </a:txBody>
                  <a:tcPr>
                    <a:lnR w="12700" cap="flat" cmpd="sng" algn="ctr">
                      <a:solidFill>
                        <a:schemeClr val="accent5"/>
                      </a:solidFill>
                      <a:prstDash val="solid"/>
                      <a:round/>
                      <a:headEnd type="none" w="med" len="med"/>
                      <a:tailEnd type="none" w="med" len="med"/>
                    </a:lnR>
                  </a:tcPr>
                </a:tc>
                <a:tc gridSpan="3">
                  <a:txBody>
                    <a:bodyPr/>
                    <a:lstStyle/>
                    <a:p>
                      <a:pPr marL="0" lvl="0" indent="0">
                        <a:buFont typeface="+mj-lt"/>
                        <a:buNone/>
                      </a:pPr>
                      <a:r>
                        <a:rPr lang="en-US" sz="1800" kern="1200" dirty="0">
                          <a:solidFill>
                            <a:schemeClr val="dk1"/>
                          </a:solidFill>
                          <a:effectLst/>
                          <a:latin typeface="+mn-lt"/>
                          <a:ea typeface="+mn-ea"/>
                          <a:cs typeface="+mn-cs"/>
                        </a:rPr>
                        <a:t>Look for evidence of soil organisms (e.g., earthworm casts, middens, large pores, active nodules, insects, fungal hyphae, etc.).</a:t>
                      </a:r>
                    </a:p>
                  </a:txBody>
                  <a:tcPr>
                    <a:lnL w="12700" cap="flat" cmpd="sng" algn="ctr">
                      <a:solidFill>
                        <a:schemeClr val="accent5"/>
                      </a:solidFill>
                      <a:prstDash val="solid"/>
                      <a:round/>
                      <a:headEnd type="none" w="med" len="med"/>
                      <a:tailEnd type="none" w="med" len="med"/>
                    </a:lnL>
                    <a:lnR w="12700" cap="flat" cmpd="sng" algn="ctr">
                      <a:solidFill>
                        <a:schemeClr val="accent5"/>
                      </a:solidFill>
                      <a:prstDash val="solid"/>
                      <a:round/>
                      <a:headEnd type="none" w="med" len="med"/>
                      <a:tailEnd type="none" w="med" len="med"/>
                    </a:lnR>
                  </a:tcPr>
                </a:tc>
                <a:tc hMerge="1">
                  <a:txBody>
                    <a:bodyPr/>
                    <a:lstStyle/>
                    <a:p>
                      <a:pPr marL="0" indent="0">
                        <a:buFont typeface="Arial" panose="020B0604020202020204" pitchFamily="34" charset="0"/>
                        <a:buNone/>
                      </a:pPr>
                      <a:endParaRPr lang="en-US" sz="1800" b="0" i="0" u="none" strike="noStrike" kern="1200" baseline="0">
                        <a:solidFill>
                          <a:schemeClr val="dk1"/>
                        </a:solidFill>
                        <a:latin typeface="+mn-lt"/>
                        <a:ea typeface="+mn-ea"/>
                        <a:cs typeface="+mn-cs"/>
                      </a:endParaRPr>
                    </a:p>
                  </a:txBody>
                  <a:tcPr/>
                </a:tc>
                <a:tc hMerge="1">
                  <a:txBody>
                    <a:bodyPr/>
                    <a:lstStyle/>
                    <a:p>
                      <a:pPr marL="342900" lvl="0" indent="-342900">
                        <a:buFont typeface="Arial" panose="020B0604020202020204" pitchFamily="34" charset="0"/>
                        <a:buAutoNum type="arabicPeriod"/>
                      </a:pPr>
                      <a:endParaRPr lang="en-US" sz="16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tcPr>
                </a:tc>
                <a:extLst>
                  <a:ext uri="{0D108BD9-81ED-4DB2-BD59-A6C34878D82A}">
                    <a16:rowId xmlns:a16="http://schemas.microsoft.com/office/drawing/2014/main" val="3157110940"/>
                  </a:ext>
                </a:extLst>
              </a:tr>
              <a:tr h="389277">
                <a:tc rowSpan="2">
                  <a:txBody>
                    <a:bodyPr/>
                    <a:lstStyle/>
                    <a:p>
                      <a:pPr lvl="0"/>
                      <a:r>
                        <a:rPr lang="en-US" sz="1800" b="1" i="0" u="none" strike="noStrike" kern="1200" baseline="0">
                          <a:solidFill>
                            <a:schemeClr val="dk1"/>
                          </a:solidFill>
                          <a:effectLst/>
                          <a:latin typeface="+mn-lt"/>
                          <a:ea typeface="+mn-ea"/>
                          <a:cs typeface="+mn-cs"/>
                        </a:rPr>
                        <a:t>Rating Criteria</a:t>
                      </a:r>
                    </a:p>
                  </a:txBody>
                  <a:tcPr>
                    <a:lnR w="12700" cap="flat" cmpd="sng" algn="ctr">
                      <a:solidFill>
                        <a:schemeClr val="accent5"/>
                      </a:solidFill>
                      <a:prstDash val="solid"/>
                      <a:round/>
                      <a:headEnd type="none" w="med" len="med"/>
                      <a:tailEnd type="none" w="med" len="med"/>
                    </a:lnR>
                  </a:tcPr>
                </a:tc>
                <a:tc gridSpan="2">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Meets Criteria</a:t>
                      </a: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tc>
                  <a:txBody>
                    <a:bodyPr/>
                    <a:lstStyle/>
                    <a:p>
                      <a:pPr marL="0" indent="0" algn="ctr">
                        <a:buFont typeface="Arial" panose="020B0604020202020204" pitchFamily="34" charset="0"/>
                        <a:buNone/>
                      </a:pPr>
                      <a:r>
                        <a:rPr lang="en-US" sz="1800" b="0" i="0" u="none" strike="noStrike" kern="1200" baseline="0">
                          <a:solidFill>
                            <a:schemeClr val="dk1"/>
                          </a:solidFill>
                          <a:latin typeface="+mn-lt"/>
                          <a:ea typeface="+mn-ea"/>
                          <a:cs typeface="+mn-cs"/>
                        </a:rPr>
                        <a:t>Does Not Meet Criteria</a:t>
                      </a:r>
                    </a:p>
                  </a:txBody>
                  <a:tcPr>
                    <a:solidFill>
                      <a:srgbClr val="FF5D5D"/>
                    </a:solidFill>
                  </a:tcPr>
                </a:tc>
                <a:extLst>
                  <a:ext uri="{0D108BD9-81ED-4DB2-BD59-A6C34878D82A}">
                    <a16:rowId xmlns:a16="http://schemas.microsoft.com/office/drawing/2014/main" val="940662889"/>
                  </a:ext>
                </a:extLst>
              </a:tr>
              <a:tr h="942296">
                <a:tc vMerge="1">
                  <a:txBody>
                    <a:bodyPr/>
                    <a:lstStyle/>
                    <a:p>
                      <a:endParaRPr lang="en-US"/>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effectLst/>
                          <a:latin typeface="+mn-lt"/>
                          <a:ea typeface="+mn-ea"/>
                          <a:cs typeface="+mn-cs"/>
                        </a:rPr>
                        <a:t>Clearly evident: more than 3 types of organisms observed</a:t>
                      </a:r>
                      <a:endParaRPr lang="en-US" sz="1800" b="0" i="0" u="none" strike="noStrike" kern="1200" baseline="0">
                        <a:solidFill>
                          <a:schemeClr val="dk1"/>
                        </a:solidFill>
                        <a:latin typeface="+mn-lt"/>
                        <a:ea typeface="+mn-ea"/>
                        <a:cs typeface="+mn-cs"/>
                      </a:endParaRPr>
                    </a:p>
                  </a:txBody>
                  <a:tcPr>
                    <a:lnL w="12700" cap="flat" cmpd="sng" algn="ctr">
                      <a:solidFill>
                        <a:schemeClr val="accent5"/>
                      </a:solidFill>
                      <a:prstDash val="solid"/>
                      <a:round/>
                      <a:headEnd type="none" w="med" len="med"/>
                      <a:tailEnd type="none" w="med" len="med"/>
                    </a:lnL>
                    <a:solidFill>
                      <a:schemeClr val="accent6">
                        <a:lumMod val="60000"/>
                        <a:lumOff val="40000"/>
                      </a:schemeClr>
                    </a:solidFill>
                  </a:tcPr>
                </a:tc>
                <a:tc hMerge="1">
                  <a:txBody>
                    <a:bodyPr/>
                    <a:lstStyle/>
                    <a:p>
                      <a:pPr algn="ctr"/>
                      <a:r>
                        <a:rPr lang="en-US" sz="1800" b="0" i="0" u="none" strike="noStrike" kern="1200" baseline="0">
                          <a:solidFill>
                            <a:schemeClr val="dk1"/>
                          </a:solidFill>
                          <a:latin typeface="+mn-lt"/>
                          <a:ea typeface="+mn-ea"/>
                          <a:cs typeface="+mn-cs"/>
                        </a:rPr>
                        <a:t>Cover </a:t>
                      </a:r>
                      <a:r>
                        <a:rPr lang="en-US" sz="1800" b="0" i="0" u="sng" strike="noStrike" kern="1200" baseline="0">
                          <a:solidFill>
                            <a:schemeClr val="dk1"/>
                          </a:solidFill>
                          <a:latin typeface="+mn-lt"/>
                          <a:ea typeface="+mn-ea"/>
                          <a:cs typeface="+mn-cs"/>
                        </a:rPr>
                        <a:t>&lt;</a:t>
                      </a:r>
                      <a:r>
                        <a:rPr lang="en-US" sz="1800" b="0" i="0" u="none" strike="noStrike" kern="1200" baseline="0">
                          <a:solidFill>
                            <a:schemeClr val="dk1"/>
                          </a:solidFill>
                          <a:latin typeface="+mn-lt"/>
                          <a:ea typeface="+mn-ea"/>
                          <a:cs typeface="+mn-cs"/>
                        </a:rPr>
                        <a:t> 75% after planting</a:t>
                      </a:r>
                      <a:endParaRPr lang="en-US"/>
                    </a:p>
                  </a:txBody>
                  <a:tcPr>
                    <a:solidFill>
                      <a:srgbClr val="FF5D5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No biological activity visible, lacking earthworms,</a:t>
                      </a:r>
                      <a:r>
                        <a:rPr lang="en-US" sz="1800" kern="1200" baseline="0" dirty="0">
                          <a:solidFill>
                            <a:schemeClr val="dk1"/>
                          </a:solidFill>
                          <a:effectLst/>
                          <a:latin typeface="+mn-lt"/>
                          <a:ea typeface="+mn-ea"/>
                          <a:cs typeface="+mn-cs"/>
                        </a:rPr>
                        <a:t> no saprophytic fungi, low to no evidence of macrofauna</a:t>
                      </a:r>
                      <a:endParaRPr lang="en-US" sz="1800" b="0" i="0" u="none" strike="noStrike" kern="1200" baseline="0" dirty="0">
                        <a:solidFill>
                          <a:schemeClr val="dk1"/>
                        </a:solidFill>
                        <a:latin typeface="+mn-lt"/>
                        <a:ea typeface="+mn-ea"/>
                        <a:cs typeface="+mn-cs"/>
                      </a:endParaRPr>
                    </a:p>
                  </a:txBody>
                  <a:tcPr>
                    <a:solidFill>
                      <a:srgbClr val="FF5D5D"/>
                    </a:solidFill>
                  </a:tcPr>
                </a:tc>
                <a:extLst>
                  <a:ext uri="{0D108BD9-81ED-4DB2-BD59-A6C34878D82A}">
                    <a16:rowId xmlns:a16="http://schemas.microsoft.com/office/drawing/2014/main" val="3471574087"/>
                  </a:ext>
                </a:extLst>
              </a:tr>
            </a:tbl>
          </a:graphicData>
        </a:graphic>
      </p:graphicFrame>
      <p:sp>
        <p:nvSpPr>
          <p:cNvPr id="5" name="Title 6">
            <a:extLst>
              <a:ext uri="{FF2B5EF4-FFF2-40B4-BE49-F238E27FC236}">
                <a16:creationId xmlns:a16="http://schemas.microsoft.com/office/drawing/2014/main" id="{508982F6-EE63-4721-AE7B-622A6E10AC46}"/>
              </a:ext>
            </a:extLst>
          </p:cNvPr>
          <p:cNvSpPr>
            <a:spLocks noGrp="1"/>
          </p:cNvSpPr>
          <p:nvPr>
            <p:ph type="title"/>
          </p:nvPr>
        </p:nvSpPr>
        <p:spPr>
          <a:xfrm>
            <a:off x="0" y="286586"/>
            <a:ext cx="7886700" cy="529609"/>
          </a:xfrm>
          <a:noFill/>
        </p:spPr>
        <p:txBody>
          <a:bodyPr>
            <a:noAutofit/>
          </a:bodyPr>
          <a:lstStyle/>
          <a:p>
            <a:r>
              <a:rPr lang="en-US" sz="3600"/>
              <a:t>In-Field Assessment</a:t>
            </a:r>
          </a:p>
        </p:txBody>
      </p:sp>
      <p:pic>
        <p:nvPicPr>
          <p:cNvPr id="6" name="Picture 5">
            <a:extLst>
              <a:ext uri="{FF2B5EF4-FFF2-40B4-BE49-F238E27FC236}">
                <a16:creationId xmlns:a16="http://schemas.microsoft.com/office/drawing/2014/main" id="{5368B871-CC03-447C-9D50-2D43CC8746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18559" y="286586"/>
            <a:ext cx="2673305" cy="1392600"/>
          </a:xfrm>
          <a:prstGeom prst="rect">
            <a:avLst/>
          </a:prstGeom>
        </p:spPr>
      </p:pic>
    </p:spTree>
    <p:extLst>
      <p:ext uri="{BB962C8B-B14F-4D97-AF65-F5344CB8AC3E}">
        <p14:creationId xmlns:p14="http://schemas.microsoft.com/office/powerpoint/2010/main" val="3774974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EAC2BD3-7261-44DE-BD5A-54DB907A970B}"/>
              </a:ext>
            </a:extLst>
          </p:cNvPr>
          <p:cNvSpPr>
            <a:spLocks noGrp="1"/>
          </p:cNvSpPr>
          <p:nvPr>
            <p:ph type="ftr" sz="quarter" idx="11"/>
          </p:nvPr>
        </p:nvSpPr>
        <p:spPr/>
        <p:txBody>
          <a:bodyPr/>
          <a:lstStyle/>
          <a:p>
            <a:r>
              <a:rPr lang="en-US"/>
              <a:t>NRCS | SHD | Resource Concerns &amp; Soil Health Indicators | v3.0</a:t>
            </a:r>
          </a:p>
        </p:txBody>
      </p:sp>
      <p:sp>
        <p:nvSpPr>
          <p:cNvPr id="4" name="Title 1">
            <a:extLst>
              <a:ext uri="{FF2B5EF4-FFF2-40B4-BE49-F238E27FC236}">
                <a16:creationId xmlns:a16="http://schemas.microsoft.com/office/drawing/2014/main" id="{30CF943F-8CDE-4770-83F7-0591460E591F}"/>
              </a:ext>
            </a:extLst>
          </p:cNvPr>
          <p:cNvSpPr>
            <a:spLocks noGrp="1"/>
          </p:cNvSpPr>
          <p:nvPr>
            <p:ph type="title"/>
          </p:nvPr>
        </p:nvSpPr>
        <p:spPr>
          <a:xfrm>
            <a:off x="1670289" y="125588"/>
            <a:ext cx="6719801" cy="1115550"/>
          </a:xfrm>
        </p:spPr>
        <p:txBody>
          <a:bodyPr>
            <a:normAutofit fontScale="90000"/>
          </a:bodyPr>
          <a:lstStyle/>
          <a:p>
            <a:r>
              <a:rPr lang="en-US"/>
              <a:t>Compaction Resource Concern Decision Tree</a:t>
            </a:r>
          </a:p>
        </p:txBody>
      </p:sp>
      <p:sp>
        <p:nvSpPr>
          <p:cNvPr id="5" name="Rectangle 4">
            <a:extLst>
              <a:ext uri="{FF2B5EF4-FFF2-40B4-BE49-F238E27FC236}">
                <a16:creationId xmlns:a16="http://schemas.microsoft.com/office/drawing/2014/main" id="{A4DADACE-FF4B-496E-BFF1-50D80BA30274}"/>
              </a:ext>
            </a:extLst>
          </p:cNvPr>
          <p:cNvSpPr/>
          <p:nvPr/>
        </p:nvSpPr>
        <p:spPr>
          <a:xfrm>
            <a:off x="864297" y="2330679"/>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Ponding/Infiltration</a:t>
            </a:r>
          </a:p>
        </p:txBody>
      </p:sp>
      <p:sp>
        <p:nvSpPr>
          <p:cNvPr id="6" name="Rectangle 5">
            <a:extLst>
              <a:ext uri="{FF2B5EF4-FFF2-40B4-BE49-F238E27FC236}">
                <a16:creationId xmlns:a16="http://schemas.microsoft.com/office/drawing/2014/main" id="{DE5F36CA-A30F-46CF-8A4D-E3A1B7D452CD}"/>
              </a:ext>
            </a:extLst>
          </p:cNvPr>
          <p:cNvSpPr/>
          <p:nvPr/>
        </p:nvSpPr>
        <p:spPr>
          <a:xfrm>
            <a:off x="864297" y="2810373"/>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Penetration Resistance</a:t>
            </a:r>
          </a:p>
        </p:txBody>
      </p:sp>
      <p:sp>
        <p:nvSpPr>
          <p:cNvPr id="7" name="Rectangle 6">
            <a:extLst>
              <a:ext uri="{FF2B5EF4-FFF2-40B4-BE49-F238E27FC236}">
                <a16:creationId xmlns:a16="http://schemas.microsoft.com/office/drawing/2014/main" id="{47213BAB-2F9B-4EBE-9B91-35003A96A103}"/>
              </a:ext>
            </a:extLst>
          </p:cNvPr>
          <p:cNvSpPr/>
          <p:nvPr/>
        </p:nvSpPr>
        <p:spPr>
          <a:xfrm>
            <a:off x="864297" y="3282813"/>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Water-stable Aggregates</a:t>
            </a:r>
          </a:p>
        </p:txBody>
      </p:sp>
      <p:sp>
        <p:nvSpPr>
          <p:cNvPr id="8" name="Rectangle 7">
            <a:extLst>
              <a:ext uri="{FF2B5EF4-FFF2-40B4-BE49-F238E27FC236}">
                <a16:creationId xmlns:a16="http://schemas.microsoft.com/office/drawing/2014/main" id="{D02F8024-431D-4F30-A0B2-F4E9A3731A3E}"/>
              </a:ext>
            </a:extLst>
          </p:cNvPr>
          <p:cNvSpPr/>
          <p:nvPr/>
        </p:nvSpPr>
        <p:spPr>
          <a:xfrm>
            <a:off x="864297" y="3755253"/>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Soil Structure</a:t>
            </a:r>
          </a:p>
        </p:txBody>
      </p:sp>
      <p:sp>
        <p:nvSpPr>
          <p:cNvPr id="9" name="Rectangle 8">
            <a:extLst>
              <a:ext uri="{FF2B5EF4-FFF2-40B4-BE49-F238E27FC236}">
                <a16:creationId xmlns:a16="http://schemas.microsoft.com/office/drawing/2014/main" id="{E16A3AAD-CE4D-47AB-9EB1-576B522FC830}"/>
              </a:ext>
            </a:extLst>
          </p:cNvPr>
          <p:cNvSpPr/>
          <p:nvPr/>
        </p:nvSpPr>
        <p:spPr>
          <a:xfrm>
            <a:off x="864297" y="4234947"/>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Plant Roots</a:t>
            </a:r>
          </a:p>
        </p:txBody>
      </p:sp>
      <p:sp>
        <p:nvSpPr>
          <p:cNvPr id="10" name="Right Brace 9">
            <a:extLst>
              <a:ext uri="{FF2B5EF4-FFF2-40B4-BE49-F238E27FC236}">
                <a16:creationId xmlns:a16="http://schemas.microsoft.com/office/drawing/2014/main" id="{0AC1F749-957C-4850-8ECB-DCA8B2B7EE76}"/>
              </a:ext>
            </a:extLst>
          </p:cNvPr>
          <p:cNvSpPr/>
          <p:nvPr/>
        </p:nvSpPr>
        <p:spPr>
          <a:xfrm>
            <a:off x="3820439" y="2330679"/>
            <a:ext cx="400832" cy="2224308"/>
          </a:xfrm>
          <a:prstGeom prst="rightBrace">
            <a:avLst>
              <a:gd name="adj1" fmla="val 80426"/>
              <a:gd name="adj2" fmla="val 49436"/>
            </a:avLst>
          </a:prstGeom>
          <a:ln w="19050">
            <a:solidFill>
              <a:schemeClr val="tx1"/>
            </a:solidFill>
            <a:prstDash val="sysDot"/>
            <a:extLst>
              <a:ext uri="{C807C97D-BFC1-408E-A445-0C87EB9F89A2}">
                <ask:lineSketchStyleProps xmlns:ask="http://schemas.microsoft.com/office/drawing/2018/sketchyshapes" sd="1219033472">
                  <a:custGeom>
                    <a:avLst/>
                    <a:gdLst>
                      <a:gd name="connsiteX0" fmla="*/ 0 w 275572"/>
                      <a:gd name="connsiteY0" fmla="*/ 0 h 2224308"/>
                      <a:gd name="connsiteX1" fmla="*/ 137786 w 275572"/>
                      <a:gd name="connsiteY1" fmla="*/ 22963 h 2224308"/>
                      <a:gd name="connsiteX2" fmla="*/ 137786 w 275572"/>
                      <a:gd name="connsiteY2" fmla="*/ 1089191 h 2224308"/>
                      <a:gd name="connsiteX3" fmla="*/ 275572 w 275572"/>
                      <a:gd name="connsiteY3" fmla="*/ 1112154 h 2224308"/>
                      <a:gd name="connsiteX4" fmla="*/ 137786 w 275572"/>
                      <a:gd name="connsiteY4" fmla="*/ 1135117 h 2224308"/>
                      <a:gd name="connsiteX5" fmla="*/ 137786 w 275572"/>
                      <a:gd name="connsiteY5" fmla="*/ 2201345 h 2224308"/>
                      <a:gd name="connsiteX6" fmla="*/ 0 w 275572"/>
                      <a:gd name="connsiteY6" fmla="*/ 2224308 h 2224308"/>
                      <a:gd name="connsiteX7" fmla="*/ 0 w 275572"/>
                      <a:gd name="connsiteY7" fmla="*/ 0 h 2224308"/>
                      <a:gd name="connsiteX0" fmla="*/ 0 w 275572"/>
                      <a:gd name="connsiteY0" fmla="*/ 0 h 2224308"/>
                      <a:gd name="connsiteX1" fmla="*/ 137786 w 275572"/>
                      <a:gd name="connsiteY1" fmla="*/ 22963 h 2224308"/>
                      <a:gd name="connsiteX2" fmla="*/ 137786 w 275572"/>
                      <a:gd name="connsiteY2" fmla="*/ 1089191 h 2224308"/>
                      <a:gd name="connsiteX3" fmla="*/ 275572 w 275572"/>
                      <a:gd name="connsiteY3" fmla="*/ 1112154 h 2224308"/>
                      <a:gd name="connsiteX4" fmla="*/ 137786 w 275572"/>
                      <a:gd name="connsiteY4" fmla="*/ 1135117 h 2224308"/>
                      <a:gd name="connsiteX5" fmla="*/ 137786 w 275572"/>
                      <a:gd name="connsiteY5" fmla="*/ 2201345 h 2224308"/>
                      <a:gd name="connsiteX6" fmla="*/ 0 w 275572"/>
                      <a:gd name="connsiteY6" fmla="*/ 2224308 h 222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5572" h="2224308" stroke="0" extrusionOk="0">
                        <a:moveTo>
                          <a:pt x="0" y="0"/>
                        </a:moveTo>
                        <a:cubicBezTo>
                          <a:pt x="74002" y="-1292"/>
                          <a:pt x="136789" y="10655"/>
                          <a:pt x="137786" y="22963"/>
                        </a:cubicBezTo>
                        <a:cubicBezTo>
                          <a:pt x="76537" y="147366"/>
                          <a:pt x="45164" y="595659"/>
                          <a:pt x="137786" y="1089191"/>
                        </a:cubicBezTo>
                        <a:cubicBezTo>
                          <a:pt x="130444" y="1109043"/>
                          <a:pt x="197970" y="1120471"/>
                          <a:pt x="275572" y="1112154"/>
                        </a:cubicBezTo>
                        <a:cubicBezTo>
                          <a:pt x="199025" y="1111908"/>
                          <a:pt x="139750" y="1123374"/>
                          <a:pt x="137786" y="1135117"/>
                        </a:cubicBezTo>
                        <a:cubicBezTo>
                          <a:pt x="58181" y="1662694"/>
                          <a:pt x="50179" y="2075863"/>
                          <a:pt x="137786" y="2201345"/>
                        </a:cubicBezTo>
                        <a:cubicBezTo>
                          <a:pt x="135953" y="2213746"/>
                          <a:pt x="72080" y="2228090"/>
                          <a:pt x="0" y="2224308"/>
                        </a:cubicBezTo>
                        <a:cubicBezTo>
                          <a:pt x="48231" y="1397885"/>
                          <a:pt x="-84455" y="407350"/>
                          <a:pt x="0" y="0"/>
                        </a:cubicBezTo>
                        <a:close/>
                      </a:path>
                      <a:path w="275572" h="2224308" fill="none" extrusionOk="0">
                        <a:moveTo>
                          <a:pt x="0" y="0"/>
                        </a:moveTo>
                        <a:cubicBezTo>
                          <a:pt x="76687" y="330"/>
                          <a:pt x="138447" y="10440"/>
                          <a:pt x="137786" y="22963"/>
                        </a:cubicBezTo>
                        <a:cubicBezTo>
                          <a:pt x="153301" y="536741"/>
                          <a:pt x="154503" y="628263"/>
                          <a:pt x="137786" y="1089191"/>
                        </a:cubicBezTo>
                        <a:cubicBezTo>
                          <a:pt x="142460" y="1108831"/>
                          <a:pt x="200508" y="1122849"/>
                          <a:pt x="275572" y="1112154"/>
                        </a:cubicBezTo>
                        <a:cubicBezTo>
                          <a:pt x="200356" y="1113511"/>
                          <a:pt x="137898" y="1122572"/>
                          <a:pt x="137786" y="1135117"/>
                        </a:cubicBezTo>
                        <a:cubicBezTo>
                          <a:pt x="71960" y="1627781"/>
                          <a:pt x="51166" y="1691559"/>
                          <a:pt x="137786" y="2201345"/>
                        </a:cubicBezTo>
                        <a:cubicBezTo>
                          <a:pt x="131464" y="2215065"/>
                          <a:pt x="74102" y="2222931"/>
                          <a:pt x="0" y="2224308"/>
                        </a:cubicBezTo>
                      </a:path>
                    </a:pathLst>
                  </a:custGeom>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AE1BA9E7-079B-4ACE-86D2-06F930243F95}"/>
              </a:ext>
            </a:extLst>
          </p:cNvPr>
          <p:cNvSpPr/>
          <p:nvPr/>
        </p:nvSpPr>
        <p:spPr>
          <a:xfrm>
            <a:off x="4286345" y="3042731"/>
            <a:ext cx="2480155" cy="790234"/>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Is surface soil platy OR do 2 or more indicators not meet assessment criteria?</a:t>
            </a:r>
          </a:p>
        </p:txBody>
      </p:sp>
      <p:sp>
        <p:nvSpPr>
          <p:cNvPr id="13" name="Rectangle: Rounded Corners 12">
            <a:extLst>
              <a:ext uri="{FF2B5EF4-FFF2-40B4-BE49-F238E27FC236}">
                <a16:creationId xmlns:a16="http://schemas.microsoft.com/office/drawing/2014/main" id="{23E587B3-D5E5-4C13-80FD-420704C0C732}"/>
              </a:ext>
            </a:extLst>
          </p:cNvPr>
          <p:cNvSpPr/>
          <p:nvPr/>
        </p:nvSpPr>
        <p:spPr>
          <a:xfrm>
            <a:off x="6065042" y="1789655"/>
            <a:ext cx="1891430" cy="596451"/>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t>Compaction RC</a:t>
            </a:r>
          </a:p>
        </p:txBody>
      </p:sp>
      <p:sp>
        <p:nvSpPr>
          <p:cNvPr id="14" name="Diamond 13">
            <a:extLst>
              <a:ext uri="{FF2B5EF4-FFF2-40B4-BE49-F238E27FC236}">
                <a16:creationId xmlns:a16="http://schemas.microsoft.com/office/drawing/2014/main" id="{824CE10C-62D1-4FF0-90C7-5424CCF4AD66}"/>
              </a:ext>
            </a:extLst>
          </p:cNvPr>
          <p:cNvSpPr/>
          <p:nvPr/>
        </p:nvSpPr>
        <p:spPr>
          <a:xfrm>
            <a:off x="6052516" y="3850944"/>
            <a:ext cx="2104372" cy="1896679"/>
          </a:xfrm>
          <a:prstGeom prst="diamond">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1600"/>
              <a:t>No Compaction RC</a:t>
            </a:r>
          </a:p>
        </p:txBody>
      </p:sp>
      <p:sp>
        <p:nvSpPr>
          <p:cNvPr id="16" name="Freeform: Shape 15">
            <a:extLst>
              <a:ext uri="{FF2B5EF4-FFF2-40B4-BE49-F238E27FC236}">
                <a16:creationId xmlns:a16="http://schemas.microsoft.com/office/drawing/2014/main" id="{3E624B2B-EA4E-4F27-A523-0A8FF0ADCA22}"/>
              </a:ext>
            </a:extLst>
          </p:cNvPr>
          <p:cNvSpPr/>
          <p:nvPr/>
        </p:nvSpPr>
        <p:spPr>
          <a:xfrm>
            <a:off x="5401555" y="2094273"/>
            <a:ext cx="676275" cy="945768"/>
          </a:xfrm>
          <a:custGeom>
            <a:avLst/>
            <a:gdLst>
              <a:gd name="connsiteX0" fmla="*/ 0 w 676275"/>
              <a:gd name="connsiteY0" fmla="*/ 800100 h 800100"/>
              <a:gd name="connsiteX1" fmla="*/ 0 w 676275"/>
              <a:gd name="connsiteY1" fmla="*/ 0 h 800100"/>
              <a:gd name="connsiteX2" fmla="*/ 676275 w 676275"/>
              <a:gd name="connsiteY2" fmla="*/ 0 h 800100"/>
            </a:gdLst>
            <a:ahLst/>
            <a:cxnLst>
              <a:cxn ang="0">
                <a:pos x="connsiteX0" y="connsiteY0"/>
              </a:cxn>
              <a:cxn ang="0">
                <a:pos x="connsiteX1" y="connsiteY1"/>
              </a:cxn>
              <a:cxn ang="0">
                <a:pos x="connsiteX2" y="connsiteY2"/>
              </a:cxn>
            </a:cxnLst>
            <a:rect l="l" t="t" r="r" b="b"/>
            <a:pathLst>
              <a:path w="676275" h="800100">
                <a:moveTo>
                  <a:pt x="0" y="800100"/>
                </a:moveTo>
                <a:lnTo>
                  <a:pt x="0" y="0"/>
                </a:lnTo>
                <a:lnTo>
                  <a:pt x="676275" y="0"/>
                </a:ln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05B26E85-B9CD-455D-A336-A104738DC648}"/>
              </a:ext>
            </a:extLst>
          </p:cNvPr>
          <p:cNvSpPr/>
          <p:nvPr/>
        </p:nvSpPr>
        <p:spPr>
          <a:xfrm>
            <a:off x="5392030" y="3840141"/>
            <a:ext cx="676275" cy="971550"/>
          </a:xfrm>
          <a:custGeom>
            <a:avLst/>
            <a:gdLst>
              <a:gd name="connsiteX0" fmla="*/ 9525 w 676275"/>
              <a:gd name="connsiteY0" fmla="*/ 0 h 971550"/>
              <a:gd name="connsiteX1" fmla="*/ 0 w 676275"/>
              <a:gd name="connsiteY1" fmla="*/ 971550 h 971550"/>
              <a:gd name="connsiteX2" fmla="*/ 676275 w 676275"/>
              <a:gd name="connsiteY2" fmla="*/ 971550 h 971550"/>
            </a:gdLst>
            <a:ahLst/>
            <a:cxnLst>
              <a:cxn ang="0">
                <a:pos x="connsiteX0" y="connsiteY0"/>
              </a:cxn>
              <a:cxn ang="0">
                <a:pos x="connsiteX1" y="connsiteY1"/>
              </a:cxn>
              <a:cxn ang="0">
                <a:pos x="connsiteX2" y="connsiteY2"/>
              </a:cxn>
            </a:cxnLst>
            <a:rect l="l" t="t" r="r" b="b"/>
            <a:pathLst>
              <a:path w="676275" h="971550">
                <a:moveTo>
                  <a:pt x="9525" y="0"/>
                </a:moveTo>
                <a:lnTo>
                  <a:pt x="0" y="971550"/>
                </a:lnTo>
                <a:lnTo>
                  <a:pt x="676275" y="971550"/>
                </a:ln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1963C92D-F94A-4D49-8198-384A3866641C}"/>
              </a:ext>
            </a:extLst>
          </p:cNvPr>
          <p:cNvSpPr/>
          <p:nvPr/>
        </p:nvSpPr>
        <p:spPr>
          <a:xfrm>
            <a:off x="5158667" y="2444456"/>
            <a:ext cx="485775" cy="276225"/>
          </a:xfrm>
          <a:prstGeom prst="round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rgbClr val="FF0000"/>
                </a:solidFill>
              </a:rPr>
              <a:t>Yes</a:t>
            </a:r>
          </a:p>
        </p:txBody>
      </p:sp>
      <p:sp>
        <p:nvSpPr>
          <p:cNvPr id="26" name="Rectangle: Rounded Corners 25">
            <a:extLst>
              <a:ext uri="{FF2B5EF4-FFF2-40B4-BE49-F238E27FC236}">
                <a16:creationId xmlns:a16="http://schemas.microsoft.com/office/drawing/2014/main" id="{82AF0F82-2E6C-43E0-974E-7382AF56C020}"/>
              </a:ext>
            </a:extLst>
          </p:cNvPr>
          <p:cNvSpPr/>
          <p:nvPr/>
        </p:nvSpPr>
        <p:spPr>
          <a:xfrm>
            <a:off x="5158667" y="4169081"/>
            <a:ext cx="485775" cy="276225"/>
          </a:xfrm>
          <a:prstGeom prst="round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accent1">
                    <a:lumMod val="75000"/>
                  </a:schemeClr>
                </a:solidFill>
              </a:rPr>
              <a:t>No</a:t>
            </a:r>
          </a:p>
        </p:txBody>
      </p:sp>
      <p:sp>
        <p:nvSpPr>
          <p:cNvPr id="2" name="TextBox 1">
            <a:extLst>
              <a:ext uri="{FF2B5EF4-FFF2-40B4-BE49-F238E27FC236}">
                <a16:creationId xmlns:a16="http://schemas.microsoft.com/office/drawing/2014/main" id="{70229058-29BE-47FE-9D48-3507CC43F0FD}"/>
              </a:ext>
            </a:extLst>
          </p:cNvPr>
          <p:cNvSpPr txBox="1"/>
          <p:nvPr/>
        </p:nvSpPr>
        <p:spPr>
          <a:xfrm>
            <a:off x="98474" y="1789655"/>
            <a:ext cx="1089054" cy="369332"/>
          </a:xfrm>
          <a:prstGeom prst="rect">
            <a:avLst/>
          </a:prstGeom>
          <a:noFill/>
        </p:spPr>
        <p:txBody>
          <a:bodyPr wrap="square" rtlCol="0">
            <a:spAutoFit/>
          </a:bodyPr>
          <a:lstStyle/>
          <a:p>
            <a:r>
              <a:rPr lang="en-US"/>
              <a:t>Check No</a:t>
            </a:r>
          </a:p>
        </p:txBody>
      </p:sp>
      <p:sp>
        <p:nvSpPr>
          <p:cNvPr id="11" name="Rectangle 10">
            <a:extLst>
              <a:ext uri="{FF2B5EF4-FFF2-40B4-BE49-F238E27FC236}">
                <a16:creationId xmlns:a16="http://schemas.microsoft.com/office/drawing/2014/main" id="{D68C79A8-3B00-4C42-BD71-A80C4EC61331}"/>
              </a:ext>
            </a:extLst>
          </p:cNvPr>
          <p:cNvSpPr/>
          <p:nvPr/>
        </p:nvSpPr>
        <p:spPr>
          <a:xfrm>
            <a:off x="232535" y="2330679"/>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0E1D2CE-44CE-4018-8FE6-227C5A662EF9}"/>
              </a:ext>
            </a:extLst>
          </p:cNvPr>
          <p:cNvSpPr/>
          <p:nvPr/>
        </p:nvSpPr>
        <p:spPr>
          <a:xfrm>
            <a:off x="238174" y="4198360"/>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BF55C39-DADE-4082-8366-894847C77F14}"/>
              </a:ext>
            </a:extLst>
          </p:cNvPr>
          <p:cNvSpPr/>
          <p:nvPr/>
        </p:nvSpPr>
        <p:spPr>
          <a:xfrm>
            <a:off x="238174" y="3776835"/>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D5E62B5-00EC-4A42-B81D-C589762A720A}"/>
              </a:ext>
            </a:extLst>
          </p:cNvPr>
          <p:cNvSpPr/>
          <p:nvPr/>
        </p:nvSpPr>
        <p:spPr>
          <a:xfrm>
            <a:off x="241618" y="3317916"/>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0BC21E0-F996-4A68-8A20-9E80F34E4C4E}"/>
              </a:ext>
            </a:extLst>
          </p:cNvPr>
          <p:cNvSpPr/>
          <p:nvPr/>
        </p:nvSpPr>
        <p:spPr>
          <a:xfrm>
            <a:off x="232535" y="2810373"/>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A1925B7-D3FA-4393-B592-5979BCEF2DE5}"/>
              </a:ext>
            </a:extLst>
          </p:cNvPr>
          <p:cNvSpPr/>
          <p:nvPr/>
        </p:nvSpPr>
        <p:spPr>
          <a:xfrm>
            <a:off x="4625901" y="2418002"/>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B6D2E6B-AD13-4C8C-8BFA-F017ED3BA1E7}"/>
              </a:ext>
            </a:extLst>
          </p:cNvPr>
          <p:cNvSpPr/>
          <p:nvPr/>
        </p:nvSpPr>
        <p:spPr>
          <a:xfrm>
            <a:off x="4615391" y="4133932"/>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046CDF2-5AA5-4BC5-B78F-24845F047C0C}"/>
              </a:ext>
            </a:extLst>
          </p:cNvPr>
          <p:cNvSpPr txBox="1"/>
          <p:nvPr/>
        </p:nvSpPr>
        <p:spPr>
          <a:xfrm>
            <a:off x="4286001" y="1596579"/>
            <a:ext cx="1360836" cy="646331"/>
          </a:xfrm>
          <a:prstGeom prst="rect">
            <a:avLst/>
          </a:prstGeom>
          <a:noFill/>
        </p:spPr>
        <p:txBody>
          <a:bodyPr wrap="square" rtlCol="0">
            <a:spAutoFit/>
          </a:bodyPr>
          <a:lstStyle/>
          <a:p>
            <a:r>
              <a:rPr lang="en-US"/>
              <a:t>Select RC or not</a:t>
            </a:r>
          </a:p>
        </p:txBody>
      </p:sp>
    </p:spTree>
    <p:extLst>
      <p:ext uri="{BB962C8B-B14F-4D97-AF65-F5344CB8AC3E}">
        <p14:creationId xmlns:p14="http://schemas.microsoft.com/office/powerpoint/2010/main" val="3908931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59A4CBAE-3770-4A40-B25F-207323A4AEA7}"/>
              </a:ext>
            </a:extLst>
          </p:cNvPr>
          <p:cNvSpPr>
            <a:spLocks noGrp="1"/>
          </p:cNvSpPr>
          <p:nvPr>
            <p:ph type="ftr" sz="quarter" idx="11"/>
          </p:nvPr>
        </p:nvSpPr>
        <p:spPr/>
        <p:txBody>
          <a:bodyPr/>
          <a:lstStyle/>
          <a:p>
            <a:r>
              <a:rPr lang="en-US"/>
              <a:t>NRCS | SHD | Resource Concerns &amp; Soil Health Indicators | v3.0</a:t>
            </a:r>
          </a:p>
        </p:txBody>
      </p:sp>
      <p:sp>
        <p:nvSpPr>
          <p:cNvPr id="4" name="Title 1">
            <a:extLst>
              <a:ext uri="{FF2B5EF4-FFF2-40B4-BE49-F238E27FC236}">
                <a16:creationId xmlns:a16="http://schemas.microsoft.com/office/drawing/2014/main" id="{C429C5DF-B4EA-4DB9-BB62-1FB365189A82}"/>
              </a:ext>
            </a:extLst>
          </p:cNvPr>
          <p:cNvSpPr>
            <a:spLocks noGrp="1"/>
          </p:cNvSpPr>
          <p:nvPr>
            <p:ph type="title"/>
          </p:nvPr>
        </p:nvSpPr>
        <p:spPr>
          <a:xfrm>
            <a:off x="1707867" y="113492"/>
            <a:ext cx="6719801" cy="1540875"/>
          </a:xfrm>
        </p:spPr>
        <p:txBody>
          <a:bodyPr>
            <a:normAutofit fontScale="90000"/>
          </a:bodyPr>
          <a:lstStyle/>
          <a:p>
            <a:r>
              <a:rPr lang="en-US"/>
              <a:t>Soil Organism Habitat Loss or Degradation Resource Concern Decision Tree</a:t>
            </a:r>
          </a:p>
        </p:txBody>
      </p:sp>
      <p:sp>
        <p:nvSpPr>
          <p:cNvPr id="5" name="Rectangle 4">
            <a:extLst>
              <a:ext uri="{FF2B5EF4-FFF2-40B4-BE49-F238E27FC236}">
                <a16:creationId xmlns:a16="http://schemas.microsoft.com/office/drawing/2014/main" id="{C60267B4-8CCB-4F0F-8A16-9D3652DAFC99}"/>
              </a:ext>
            </a:extLst>
          </p:cNvPr>
          <p:cNvSpPr/>
          <p:nvPr/>
        </p:nvSpPr>
        <p:spPr>
          <a:xfrm>
            <a:off x="914401" y="2355731"/>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Residue Breakdown</a:t>
            </a:r>
          </a:p>
        </p:txBody>
      </p:sp>
      <p:sp>
        <p:nvSpPr>
          <p:cNvPr id="6" name="Rectangle 5">
            <a:extLst>
              <a:ext uri="{FF2B5EF4-FFF2-40B4-BE49-F238E27FC236}">
                <a16:creationId xmlns:a16="http://schemas.microsoft.com/office/drawing/2014/main" id="{650124D9-517A-4846-A2A7-CA5F00EAB4EA}"/>
              </a:ext>
            </a:extLst>
          </p:cNvPr>
          <p:cNvSpPr/>
          <p:nvPr/>
        </p:nvSpPr>
        <p:spPr>
          <a:xfrm>
            <a:off x="914401" y="2779195"/>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Surface Crusts</a:t>
            </a:r>
          </a:p>
        </p:txBody>
      </p:sp>
      <p:sp>
        <p:nvSpPr>
          <p:cNvPr id="7" name="Rectangle 6">
            <a:extLst>
              <a:ext uri="{FF2B5EF4-FFF2-40B4-BE49-F238E27FC236}">
                <a16:creationId xmlns:a16="http://schemas.microsoft.com/office/drawing/2014/main" id="{77834EAE-6873-4F63-BEFE-D7AA87293A88}"/>
              </a:ext>
            </a:extLst>
          </p:cNvPr>
          <p:cNvSpPr/>
          <p:nvPr/>
        </p:nvSpPr>
        <p:spPr>
          <a:xfrm>
            <a:off x="914401" y="3307865"/>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Water-stable Aggregates</a:t>
            </a:r>
          </a:p>
        </p:txBody>
      </p:sp>
      <p:sp>
        <p:nvSpPr>
          <p:cNvPr id="8" name="Rectangle 7">
            <a:extLst>
              <a:ext uri="{FF2B5EF4-FFF2-40B4-BE49-F238E27FC236}">
                <a16:creationId xmlns:a16="http://schemas.microsoft.com/office/drawing/2014/main" id="{6BB3FB45-728A-43E9-BF6E-5D543066C550}"/>
              </a:ext>
            </a:extLst>
          </p:cNvPr>
          <p:cNvSpPr/>
          <p:nvPr/>
        </p:nvSpPr>
        <p:spPr>
          <a:xfrm>
            <a:off x="914401" y="3780305"/>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Soil Structure</a:t>
            </a:r>
          </a:p>
        </p:txBody>
      </p:sp>
      <p:sp>
        <p:nvSpPr>
          <p:cNvPr id="9" name="Rectangle 8">
            <a:extLst>
              <a:ext uri="{FF2B5EF4-FFF2-40B4-BE49-F238E27FC236}">
                <a16:creationId xmlns:a16="http://schemas.microsoft.com/office/drawing/2014/main" id="{38A646F1-5E32-424B-9D05-536D06C005BA}"/>
              </a:ext>
            </a:extLst>
          </p:cNvPr>
          <p:cNvSpPr/>
          <p:nvPr/>
        </p:nvSpPr>
        <p:spPr>
          <a:xfrm>
            <a:off x="914401" y="4259999"/>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Plant Roots</a:t>
            </a:r>
          </a:p>
        </p:txBody>
      </p:sp>
      <p:sp>
        <p:nvSpPr>
          <p:cNvPr id="10" name="Right Brace 9">
            <a:extLst>
              <a:ext uri="{FF2B5EF4-FFF2-40B4-BE49-F238E27FC236}">
                <a16:creationId xmlns:a16="http://schemas.microsoft.com/office/drawing/2014/main" id="{E49B3AC0-EC99-4201-9A85-4C91FEDF730A}"/>
              </a:ext>
            </a:extLst>
          </p:cNvPr>
          <p:cNvSpPr/>
          <p:nvPr/>
        </p:nvSpPr>
        <p:spPr>
          <a:xfrm>
            <a:off x="3870543" y="1880834"/>
            <a:ext cx="400832" cy="3637923"/>
          </a:xfrm>
          <a:prstGeom prst="rightBrace">
            <a:avLst>
              <a:gd name="adj1" fmla="val 80426"/>
              <a:gd name="adj2" fmla="val 49436"/>
            </a:avLst>
          </a:prstGeom>
          <a:ln w="19050">
            <a:solidFill>
              <a:schemeClr val="tx1"/>
            </a:solidFill>
            <a:prstDash val="sysDot"/>
            <a:extLst>
              <a:ext uri="{C807C97D-BFC1-408E-A445-0C87EB9F89A2}">
                <ask:lineSketchStyleProps xmlns:ask="http://schemas.microsoft.com/office/drawing/2018/sketchyshapes" sd="1219033472">
                  <a:custGeom>
                    <a:avLst/>
                    <a:gdLst>
                      <a:gd name="connsiteX0" fmla="*/ 0 w 275572"/>
                      <a:gd name="connsiteY0" fmla="*/ 0 h 2224308"/>
                      <a:gd name="connsiteX1" fmla="*/ 137786 w 275572"/>
                      <a:gd name="connsiteY1" fmla="*/ 22963 h 2224308"/>
                      <a:gd name="connsiteX2" fmla="*/ 137786 w 275572"/>
                      <a:gd name="connsiteY2" fmla="*/ 1089191 h 2224308"/>
                      <a:gd name="connsiteX3" fmla="*/ 275572 w 275572"/>
                      <a:gd name="connsiteY3" fmla="*/ 1112154 h 2224308"/>
                      <a:gd name="connsiteX4" fmla="*/ 137786 w 275572"/>
                      <a:gd name="connsiteY4" fmla="*/ 1135117 h 2224308"/>
                      <a:gd name="connsiteX5" fmla="*/ 137786 w 275572"/>
                      <a:gd name="connsiteY5" fmla="*/ 2201345 h 2224308"/>
                      <a:gd name="connsiteX6" fmla="*/ 0 w 275572"/>
                      <a:gd name="connsiteY6" fmla="*/ 2224308 h 2224308"/>
                      <a:gd name="connsiteX7" fmla="*/ 0 w 275572"/>
                      <a:gd name="connsiteY7" fmla="*/ 0 h 2224308"/>
                      <a:gd name="connsiteX0" fmla="*/ 0 w 275572"/>
                      <a:gd name="connsiteY0" fmla="*/ 0 h 2224308"/>
                      <a:gd name="connsiteX1" fmla="*/ 137786 w 275572"/>
                      <a:gd name="connsiteY1" fmla="*/ 22963 h 2224308"/>
                      <a:gd name="connsiteX2" fmla="*/ 137786 w 275572"/>
                      <a:gd name="connsiteY2" fmla="*/ 1089191 h 2224308"/>
                      <a:gd name="connsiteX3" fmla="*/ 275572 w 275572"/>
                      <a:gd name="connsiteY3" fmla="*/ 1112154 h 2224308"/>
                      <a:gd name="connsiteX4" fmla="*/ 137786 w 275572"/>
                      <a:gd name="connsiteY4" fmla="*/ 1135117 h 2224308"/>
                      <a:gd name="connsiteX5" fmla="*/ 137786 w 275572"/>
                      <a:gd name="connsiteY5" fmla="*/ 2201345 h 2224308"/>
                      <a:gd name="connsiteX6" fmla="*/ 0 w 275572"/>
                      <a:gd name="connsiteY6" fmla="*/ 2224308 h 222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5572" h="2224308" stroke="0" extrusionOk="0">
                        <a:moveTo>
                          <a:pt x="0" y="0"/>
                        </a:moveTo>
                        <a:cubicBezTo>
                          <a:pt x="74002" y="-1292"/>
                          <a:pt x="136789" y="10655"/>
                          <a:pt x="137786" y="22963"/>
                        </a:cubicBezTo>
                        <a:cubicBezTo>
                          <a:pt x="76537" y="147366"/>
                          <a:pt x="45164" y="595659"/>
                          <a:pt x="137786" y="1089191"/>
                        </a:cubicBezTo>
                        <a:cubicBezTo>
                          <a:pt x="130444" y="1109043"/>
                          <a:pt x="197970" y="1120471"/>
                          <a:pt x="275572" y="1112154"/>
                        </a:cubicBezTo>
                        <a:cubicBezTo>
                          <a:pt x="199025" y="1111908"/>
                          <a:pt x="139750" y="1123374"/>
                          <a:pt x="137786" y="1135117"/>
                        </a:cubicBezTo>
                        <a:cubicBezTo>
                          <a:pt x="58181" y="1662694"/>
                          <a:pt x="50179" y="2075863"/>
                          <a:pt x="137786" y="2201345"/>
                        </a:cubicBezTo>
                        <a:cubicBezTo>
                          <a:pt x="135953" y="2213746"/>
                          <a:pt x="72080" y="2228090"/>
                          <a:pt x="0" y="2224308"/>
                        </a:cubicBezTo>
                        <a:cubicBezTo>
                          <a:pt x="48231" y="1397885"/>
                          <a:pt x="-84455" y="407350"/>
                          <a:pt x="0" y="0"/>
                        </a:cubicBezTo>
                        <a:close/>
                      </a:path>
                      <a:path w="275572" h="2224308" fill="none" extrusionOk="0">
                        <a:moveTo>
                          <a:pt x="0" y="0"/>
                        </a:moveTo>
                        <a:cubicBezTo>
                          <a:pt x="76687" y="330"/>
                          <a:pt x="138447" y="10440"/>
                          <a:pt x="137786" y="22963"/>
                        </a:cubicBezTo>
                        <a:cubicBezTo>
                          <a:pt x="153301" y="536741"/>
                          <a:pt x="154503" y="628263"/>
                          <a:pt x="137786" y="1089191"/>
                        </a:cubicBezTo>
                        <a:cubicBezTo>
                          <a:pt x="142460" y="1108831"/>
                          <a:pt x="200508" y="1122849"/>
                          <a:pt x="275572" y="1112154"/>
                        </a:cubicBezTo>
                        <a:cubicBezTo>
                          <a:pt x="200356" y="1113511"/>
                          <a:pt x="137898" y="1122572"/>
                          <a:pt x="137786" y="1135117"/>
                        </a:cubicBezTo>
                        <a:cubicBezTo>
                          <a:pt x="71960" y="1627781"/>
                          <a:pt x="51166" y="1691559"/>
                          <a:pt x="137786" y="2201345"/>
                        </a:cubicBezTo>
                        <a:cubicBezTo>
                          <a:pt x="131464" y="2215065"/>
                          <a:pt x="74102" y="2222931"/>
                          <a:pt x="0" y="2224308"/>
                        </a:cubicBezTo>
                      </a:path>
                    </a:pathLst>
                  </a:custGeom>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0D42C22A-05E7-48FD-AE25-B940FE985ED3}"/>
              </a:ext>
            </a:extLst>
          </p:cNvPr>
          <p:cNvSpPr/>
          <p:nvPr/>
        </p:nvSpPr>
        <p:spPr>
          <a:xfrm>
            <a:off x="4367979" y="3280724"/>
            <a:ext cx="2279739" cy="808213"/>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Do 2 or more indicators not meet assessment criteria?</a:t>
            </a:r>
          </a:p>
        </p:txBody>
      </p:sp>
      <p:sp>
        <p:nvSpPr>
          <p:cNvPr id="12" name="Rectangle: Rounded Corners 11">
            <a:extLst>
              <a:ext uri="{FF2B5EF4-FFF2-40B4-BE49-F238E27FC236}">
                <a16:creationId xmlns:a16="http://schemas.microsoft.com/office/drawing/2014/main" id="{CB4EE9A4-4568-45BE-8922-B723AA79C23A}"/>
              </a:ext>
            </a:extLst>
          </p:cNvPr>
          <p:cNvSpPr/>
          <p:nvPr/>
        </p:nvSpPr>
        <p:spPr>
          <a:xfrm>
            <a:off x="6084046" y="2052701"/>
            <a:ext cx="1891430" cy="596451"/>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Soil Organism RC</a:t>
            </a:r>
          </a:p>
        </p:txBody>
      </p:sp>
      <p:sp>
        <p:nvSpPr>
          <p:cNvPr id="13" name="Diamond 12">
            <a:extLst>
              <a:ext uri="{FF2B5EF4-FFF2-40B4-BE49-F238E27FC236}">
                <a16:creationId xmlns:a16="http://schemas.microsoft.com/office/drawing/2014/main" id="{F5C1D799-2523-4840-80D8-D4748215B2C9}"/>
              </a:ext>
            </a:extLst>
          </p:cNvPr>
          <p:cNvSpPr/>
          <p:nvPr/>
        </p:nvSpPr>
        <p:spPr>
          <a:xfrm>
            <a:off x="6071520" y="4113990"/>
            <a:ext cx="2104372" cy="1896679"/>
          </a:xfrm>
          <a:prstGeom prst="diamond">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t>No Soil Organism</a:t>
            </a:r>
          </a:p>
          <a:p>
            <a:pPr algn="ctr"/>
            <a:r>
              <a:rPr lang="en-US"/>
              <a:t>RC</a:t>
            </a:r>
          </a:p>
        </p:txBody>
      </p:sp>
      <p:sp>
        <p:nvSpPr>
          <p:cNvPr id="14" name="Freeform: Shape 13">
            <a:extLst>
              <a:ext uri="{FF2B5EF4-FFF2-40B4-BE49-F238E27FC236}">
                <a16:creationId xmlns:a16="http://schemas.microsoft.com/office/drawing/2014/main" id="{71A8B73A-0BF4-487E-87C7-B008DBE056D2}"/>
              </a:ext>
            </a:extLst>
          </p:cNvPr>
          <p:cNvSpPr/>
          <p:nvPr/>
        </p:nvSpPr>
        <p:spPr>
          <a:xfrm>
            <a:off x="5420559" y="2357319"/>
            <a:ext cx="676275" cy="923405"/>
          </a:xfrm>
          <a:custGeom>
            <a:avLst/>
            <a:gdLst>
              <a:gd name="connsiteX0" fmla="*/ 0 w 676275"/>
              <a:gd name="connsiteY0" fmla="*/ 800100 h 800100"/>
              <a:gd name="connsiteX1" fmla="*/ 0 w 676275"/>
              <a:gd name="connsiteY1" fmla="*/ 0 h 800100"/>
              <a:gd name="connsiteX2" fmla="*/ 676275 w 676275"/>
              <a:gd name="connsiteY2" fmla="*/ 0 h 800100"/>
            </a:gdLst>
            <a:ahLst/>
            <a:cxnLst>
              <a:cxn ang="0">
                <a:pos x="connsiteX0" y="connsiteY0"/>
              </a:cxn>
              <a:cxn ang="0">
                <a:pos x="connsiteX1" y="connsiteY1"/>
              </a:cxn>
              <a:cxn ang="0">
                <a:pos x="connsiteX2" y="connsiteY2"/>
              </a:cxn>
            </a:cxnLst>
            <a:rect l="l" t="t" r="r" b="b"/>
            <a:pathLst>
              <a:path w="676275" h="800100">
                <a:moveTo>
                  <a:pt x="0" y="800100"/>
                </a:moveTo>
                <a:lnTo>
                  <a:pt x="0" y="0"/>
                </a:lnTo>
                <a:lnTo>
                  <a:pt x="676275" y="0"/>
                </a:ln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A84CEE21-5A67-45D7-BACD-7BB75742B0FA}"/>
              </a:ext>
            </a:extLst>
          </p:cNvPr>
          <p:cNvSpPr/>
          <p:nvPr/>
        </p:nvSpPr>
        <p:spPr>
          <a:xfrm>
            <a:off x="5411034" y="4088937"/>
            <a:ext cx="676275" cy="985800"/>
          </a:xfrm>
          <a:custGeom>
            <a:avLst/>
            <a:gdLst>
              <a:gd name="connsiteX0" fmla="*/ 9525 w 676275"/>
              <a:gd name="connsiteY0" fmla="*/ 0 h 971550"/>
              <a:gd name="connsiteX1" fmla="*/ 0 w 676275"/>
              <a:gd name="connsiteY1" fmla="*/ 971550 h 971550"/>
              <a:gd name="connsiteX2" fmla="*/ 676275 w 676275"/>
              <a:gd name="connsiteY2" fmla="*/ 971550 h 971550"/>
            </a:gdLst>
            <a:ahLst/>
            <a:cxnLst>
              <a:cxn ang="0">
                <a:pos x="connsiteX0" y="connsiteY0"/>
              </a:cxn>
              <a:cxn ang="0">
                <a:pos x="connsiteX1" y="connsiteY1"/>
              </a:cxn>
              <a:cxn ang="0">
                <a:pos x="connsiteX2" y="connsiteY2"/>
              </a:cxn>
            </a:cxnLst>
            <a:rect l="l" t="t" r="r" b="b"/>
            <a:pathLst>
              <a:path w="676275" h="971550">
                <a:moveTo>
                  <a:pt x="9525" y="0"/>
                </a:moveTo>
                <a:lnTo>
                  <a:pt x="0" y="971550"/>
                </a:lnTo>
                <a:lnTo>
                  <a:pt x="676275" y="971550"/>
                </a:ln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8AFF7F3C-BA5A-4C7C-9EB0-3DEEB3771148}"/>
              </a:ext>
            </a:extLst>
          </p:cNvPr>
          <p:cNvSpPr/>
          <p:nvPr/>
        </p:nvSpPr>
        <p:spPr>
          <a:xfrm>
            <a:off x="5177671" y="2707502"/>
            <a:ext cx="485775" cy="276225"/>
          </a:xfrm>
          <a:prstGeom prst="round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rgbClr val="FF0000"/>
                </a:solidFill>
              </a:rPr>
              <a:t>Yes</a:t>
            </a:r>
          </a:p>
        </p:txBody>
      </p:sp>
      <p:sp>
        <p:nvSpPr>
          <p:cNvPr id="17" name="Rectangle: Rounded Corners 16">
            <a:extLst>
              <a:ext uri="{FF2B5EF4-FFF2-40B4-BE49-F238E27FC236}">
                <a16:creationId xmlns:a16="http://schemas.microsoft.com/office/drawing/2014/main" id="{E63D6D4C-594B-49DD-9F09-51398BF139B5}"/>
              </a:ext>
            </a:extLst>
          </p:cNvPr>
          <p:cNvSpPr/>
          <p:nvPr/>
        </p:nvSpPr>
        <p:spPr>
          <a:xfrm>
            <a:off x="5177671" y="4432127"/>
            <a:ext cx="485775" cy="276225"/>
          </a:xfrm>
          <a:prstGeom prst="round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accent1">
                    <a:lumMod val="75000"/>
                  </a:schemeClr>
                </a:solidFill>
              </a:rPr>
              <a:t>No</a:t>
            </a:r>
          </a:p>
        </p:txBody>
      </p:sp>
      <p:sp>
        <p:nvSpPr>
          <p:cNvPr id="18" name="Rectangle 17">
            <a:extLst>
              <a:ext uri="{FF2B5EF4-FFF2-40B4-BE49-F238E27FC236}">
                <a16:creationId xmlns:a16="http://schemas.microsoft.com/office/drawing/2014/main" id="{95CBE944-DF79-4DB7-9CC1-674254502E97}"/>
              </a:ext>
            </a:extLst>
          </p:cNvPr>
          <p:cNvSpPr/>
          <p:nvPr/>
        </p:nvSpPr>
        <p:spPr>
          <a:xfrm>
            <a:off x="924640" y="1880834"/>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Soil Cover</a:t>
            </a:r>
          </a:p>
        </p:txBody>
      </p:sp>
      <p:sp>
        <p:nvSpPr>
          <p:cNvPr id="19" name="Rectangle 18">
            <a:extLst>
              <a:ext uri="{FF2B5EF4-FFF2-40B4-BE49-F238E27FC236}">
                <a16:creationId xmlns:a16="http://schemas.microsoft.com/office/drawing/2014/main" id="{B21CD542-2C37-4569-B864-B593C27DFBB2}"/>
              </a:ext>
            </a:extLst>
          </p:cNvPr>
          <p:cNvSpPr/>
          <p:nvPr/>
        </p:nvSpPr>
        <p:spPr>
          <a:xfrm>
            <a:off x="914401" y="4739914"/>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Biological Diversity</a:t>
            </a:r>
          </a:p>
        </p:txBody>
      </p:sp>
      <p:sp>
        <p:nvSpPr>
          <p:cNvPr id="20" name="Rectangle 19">
            <a:extLst>
              <a:ext uri="{FF2B5EF4-FFF2-40B4-BE49-F238E27FC236}">
                <a16:creationId xmlns:a16="http://schemas.microsoft.com/office/drawing/2014/main" id="{55E100E8-45C9-42FC-873F-6D3F15A9C83D}"/>
              </a:ext>
            </a:extLst>
          </p:cNvPr>
          <p:cNvSpPr/>
          <p:nvPr/>
        </p:nvSpPr>
        <p:spPr>
          <a:xfrm>
            <a:off x="924640" y="5198717"/>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err="1"/>
              <a:t>Biopores</a:t>
            </a:r>
            <a:endParaRPr lang="en-US"/>
          </a:p>
        </p:txBody>
      </p:sp>
      <p:sp>
        <p:nvSpPr>
          <p:cNvPr id="21" name="TextBox 20">
            <a:extLst>
              <a:ext uri="{FF2B5EF4-FFF2-40B4-BE49-F238E27FC236}">
                <a16:creationId xmlns:a16="http://schemas.microsoft.com/office/drawing/2014/main" id="{92E9F48A-EC39-432B-A4D2-18E1AFB50BC8}"/>
              </a:ext>
            </a:extLst>
          </p:cNvPr>
          <p:cNvSpPr txBox="1"/>
          <p:nvPr/>
        </p:nvSpPr>
        <p:spPr>
          <a:xfrm>
            <a:off x="4244112" y="1764174"/>
            <a:ext cx="1360836" cy="646331"/>
          </a:xfrm>
          <a:prstGeom prst="rect">
            <a:avLst/>
          </a:prstGeom>
          <a:noFill/>
        </p:spPr>
        <p:txBody>
          <a:bodyPr wrap="square" rtlCol="0">
            <a:spAutoFit/>
          </a:bodyPr>
          <a:lstStyle/>
          <a:p>
            <a:r>
              <a:rPr lang="en-US"/>
              <a:t>Select RC or not</a:t>
            </a:r>
          </a:p>
        </p:txBody>
      </p:sp>
      <p:sp>
        <p:nvSpPr>
          <p:cNvPr id="22" name="Rectangle 21">
            <a:extLst>
              <a:ext uri="{FF2B5EF4-FFF2-40B4-BE49-F238E27FC236}">
                <a16:creationId xmlns:a16="http://schemas.microsoft.com/office/drawing/2014/main" id="{9C7C796E-5101-475F-A913-B5100F94A0BC}"/>
              </a:ext>
            </a:extLst>
          </p:cNvPr>
          <p:cNvSpPr/>
          <p:nvPr/>
        </p:nvSpPr>
        <p:spPr>
          <a:xfrm>
            <a:off x="4571971" y="4410219"/>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8A579CB-04F0-420D-9C0E-8865391AC016}"/>
              </a:ext>
            </a:extLst>
          </p:cNvPr>
          <p:cNvSpPr/>
          <p:nvPr/>
        </p:nvSpPr>
        <p:spPr>
          <a:xfrm>
            <a:off x="374848" y="1892681"/>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B3169D7-DB26-4260-B934-A129476269FB}"/>
              </a:ext>
            </a:extLst>
          </p:cNvPr>
          <p:cNvSpPr/>
          <p:nvPr/>
        </p:nvSpPr>
        <p:spPr>
          <a:xfrm>
            <a:off x="381699" y="3305423"/>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DDA7962-B2F0-4432-B1DD-39F3BA6FDCAA}"/>
              </a:ext>
            </a:extLst>
          </p:cNvPr>
          <p:cNvSpPr/>
          <p:nvPr/>
        </p:nvSpPr>
        <p:spPr>
          <a:xfrm>
            <a:off x="390621" y="3785697"/>
            <a:ext cx="436098" cy="2888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6B32DA2-A0D6-4966-B5B7-4C98C85474A7}"/>
              </a:ext>
            </a:extLst>
          </p:cNvPr>
          <p:cNvSpPr/>
          <p:nvPr/>
        </p:nvSpPr>
        <p:spPr>
          <a:xfrm>
            <a:off x="381699" y="2779195"/>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10A6693-E2D2-465B-976B-1BFB287BBF9A}"/>
              </a:ext>
            </a:extLst>
          </p:cNvPr>
          <p:cNvSpPr/>
          <p:nvPr/>
        </p:nvSpPr>
        <p:spPr>
          <a:xfrm>
            <a:off x="388706" y="4251415"/>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2320AE8-2FE8-4820-9279-05DFC13F9299}"/>
              </a:ext>
            </a:extLst>
          </p:cNvPr>
          <p:cNvSpPr/>
          <p:nvPr/>
        </p:nvSpPr>
        <p:spPr>
          <a:xfrm>
            <a:off x="388706" y="4749849"/>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FAC21AB-08EB-4992-B8A2-EA8EE49A8724}"/>
              </a:ext>
            </a:extLst>
          </p:cNvPr>
          <p:cNvSpPr/>
          <p:nvPr/>
        </p:nvSpPr>
        <p:spPr>
          <a:xfrm>
            <a:off x="388706" y="5198717"/>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F2BB9C9-0A29-4DFA-9EB4-B04D0D3076ED}"/>
              </a:ext>
            </a:extLst>
          </p:cNvPr>
          <p:cNvSpPr txBox="1"/>
          <p:nvPr/>
        </p:nvSpPr>
        <p:spPr>
          <a:xfrm>
            <a:off x="32970" y="1453445"/>
            <a:ext cx="1252314" cy="369332"/>
          </a:xfrm>
          <a:prstGeom prst="rect">
            <a:avLst/>
          </a:prstGeom>
          <a:noFill/>
        </p:spPr>
        <p:txBody>
          <a:bodyPr wrap="square" rtlCol="0">
            <a:spAutoFit/>
          </a:bodyPr>
          <a:lstStyle/>
          <a:p>
            <a:r>
              <a:rPr lang="en-US"/>
              <a:t>Check No</a:t>
            </a:r>
          </a:p>
        </p:txBody>
      </p:sp>
      <p:sp>
        <p:nvSpPr>
          <p:cNvPr id="30" name="Rectangle 29">
            <a:extLst>
              <a:ext uri="{FF2B5EF4-FFF2-40B4-BE49-F238E27FC236}">
                <a16:creationId xmlns:a16="http://schemas.microsoft.com/office/drawing/2014/main" id="{32E45767-1972-4FFC-97A5-79958062F2BA}"/>
              </a:ext>
            </a:extLst>
          </p:cNvPr>
          <p:cNvSpPr/>
          <p:nvPr/>
        </p:nvSpPr>
        <p:spPr>
          <a:xfrm>
            <a:off x="4568890" y="2671003"/>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4653993-8D7B-4E7A-88BB-E8678519289D}"/>
              </a:ext>
            </a:extLst>
          </p:cNvPr>
          <p:cNvSpPr/>
          <p:nvPr/>
        </p:nvSpPr>
        <p:spPr>
          <a:xfrm>
            <a:off x="374848" y="2331305"/>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9296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5EEF6C2-070C-4F8C-B5D6-6E6DA3008328}"/>
              </a:ext>
            </a:extLst>
          </p:cNvPr>
          <p:cNvSpPr>
            <a:spLocks noGrp="1"/>
          </p:cNvSpPr>
          <p:nvPr>
            <p:ph type="ftr" sz="quarter" idx="11"/>
          </p:nvPr>
        </p:nvSpPr>
        <p:spPr/>
        <p:txBody>
          <a:bodyPr/>
          <a:lstStyle/>
          <a:p>
            <a:r>
              <a:rPr lang="en-US"/>
              <a:t>NRCS | SHD | Resource Concerns &amp; Soil Health Indicators | v3.0</a:t>
            </a:r>
          </a:p>
        </p:txBody>
      </p:sp>
      <p:sp>
        <p:nvSpPr>
          <p:cNvPr id="4" name="Title 1">
            <a:extLst>
              <a:ext uri="{FF2B5EF4-FFF2-40B4-BE49-F238E27FC236}">
                <a16:creationId xmlns:a16="http://schemas.microsoft.com/office/drawing/2014/main" id="{839E49F4-B646-421B-B601-5AB651D29547}"/>
              </a:ext>
            </a:extLst>
          </p:cNvPr>
          <p:cNvSpPr>
            <a:spLocks noGrp="1"/>
          </p:cNvSpPr>
          <p:nvPr>
            <p:ph type="title"/>
          </p:nvPr>
        </p:nvSpPr>
        <p:spPr>
          <a:xfrm>
            <a:off x="1645237" y="100536"/>
            <a:ext cx="6719801" cy="1115550"/>
          </a:xfrm>
        </p:spPr>
        <p:txBody>
          <a:bodyPr>
            <a:normAutofit fontScale="90000"/>
          </a:bodyPr>
          <a:lstStyle/>
          <a:p>
            <a:r>
              <a:rPr lang="en-US"/>
              <a:t>Soil Organic Matter Depletion Resource Concern Decision Tree</a:t>
            </a:r>
          </a:p>
        </p:txBody>
      </p:sp>
      <p:sp>
        <p:nvSpPr>
          <p:cNvPr id="5" name="Rectangle 4">
            <a:extLst>
              <a:ext uri="{FF2B5EF4-FFF2-40B4-BE49-F238E27FC236}">
                <a16:creationId xmlns:a16="http://schemas.microsoft.com/office/drawing/2014/main" id="{8D8968EB-51A9-4697-8218-B570C9291B2E}"/>
              </a:ext>
            </a:extLst>
          </p:cNvPr>
          <p:cNvSpPr/>
          <p:nvPr/>
        </p:nvSpPr>
        <p:spPr>
          <a:xfrm>
            <a:off x="876823" y="2330679"/>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Residue Breakdown</a:t>
            </a:r>
          </a:p>
        </p:txBody>
      </p:sp>
      <p:sp>
        <p:nvSpPr>
          <p:cNvPr id="6" name="Rectangle 5">
            <a:extLst>
              <a:ext uri="{FF2B5EF4-FFF2-40B4-BE49-F238E27FC236}">
                <a16:creationId xmlns:a16="http://schemas.microsoft.com/office/drawing/2014/main" id="{DAE5AB96-E0D8-4793-9FF8-01B3A2A79A7B}"/>
              </a:ext>
            </a:extLst>
          </p:cNvPr>
          <p:cNvSpPr/>
          <p:nvPr/>
        </p:nvSpPr>
        <p:spPr>
          <a:xfrm>
            <a:off x="876823" y="2810373"/>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Water-stable Aggregates</a:t>
            </a:r>
          </a:p>
        </p:txBody>
      </p:sp>
      <p:sp>
        <p:nvSpPr>
          <p:cNvPr id="7" name="Rectangle 6">
            <a:extLst>
              <a:ext uri="{FF2B5EF4-FFF2-40B4-BE49-F238E27FC236}">
                <a16:creationId xmlns:a16="http://schemas.microsoft.com/office/drawing/2014/main" id="{CF281260-80C3-4BBA-824D-04D3A39D40D6}"/>
              </a:ext>
            </a:extLst>
          </p:cNvPr>
          <p:cNvSpPr/>
          <p:nvPr/>
        </p:nvSpPr>
        <p:spPr>
          <a:xfrm>
            <a:off x="876823" y="3282813"/>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Soil Structure</a:t>
            </a:r>
          </a:p>
        </p:txBody>
      </p:sp>
      <p:sp>
        <p:nvSpPr>
          <p:cNvPr id="8" name="Rectangle 7">
            <a:extLst>
              <a:ext uri="{FF2B5EF4-FFF2-40B4-BE49-F238E27FC236}">
                <a16:creationId xmlns:a16="http://schemas.microsoft.com/office/drawing/2014/main" id="{F8B6F13C-808C-40F4-8E3E-88BF5C551B1D}"/>
              </a:ext>
            </a:extLst>
          </p:cNvPr>
          <p:cNvSpPr/>
          <p:nvPr/>
        </p:nvSpPr>
        <p:spPr>
          <a:xfrm>
            <a:off x="876823" y="3755253"/>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Soil Color</a:t>
            </a:r>
          </a:p>
        </p:txBody>
      </p:sp>
      <p:sp>
        <p:nvSpPr>
          <p:cNvPr id="9" name="Rectangle 8">
            <a:extLst>
              <a:ext uri="{FF2B5EF4-FFF2-40B4-BE49-F238E27FC236}">
                <a16:creationId xmlns:a16="http://schemas.microsoft.com/office/drawing/2014/main" id="{433F9002-7201-42E9-810E-3DD3060586CA}"/>
              </a:ext>
            </a:extLst>
          </p:cNvPr>
          <p:cNvSpPr/>
          <p:nvPr/>
        </p:nvSpPr>
        <p:spPr>
          <a:xfrm>
            <a:off x="876823" y="4234947"/>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Plant Roots</a:t>
            </a:r>
          </a:p>
        </p:txBody>
      </p:sp>
      <p:sp>
        <p:nvSpPr>
          <p:cNvPr id="10" name="Right Brace 9">
            <a:extLst>
              <a:ext uri="{FF2B5EF4-FFF2-40B4-BE49-F238E27FC236}">
                <a16:creationId xmlns:a16="http://schemas.microsoft.com/office/drawing/2014/main" id="{6D691D6C-CC1F-48D7-9BD1-D44DFFEA13F8}"/>
              </a:ext>
            </a:extLst>
          </p:cNvPr>
          <p:cNvSpPr/>
          <p:nvPr/>
        </p:nvSpPr>
        <p:spPr>
          <a:xfrm>
            <a:off x="3832965" y="1855782"/>
            <a:ext cx="400832" cy="3637923"/>
          </a:xfrm>
          <a:prstGeom prst="rightBrace">
            <a:avLst>
              <a:gd name="adj1" fmla="val 80426"/>
              <a:gd name="adj2" fmla="val 49436"/>
            </a:avLst>
          </a:prstGeom>
          <a:ln w="19050">
            <a:solidFill>
              <a:schemeClr val="tx1"/>
            </a:solidFill>
            <a:prstDash val="sysDot"/>
            <a:extLst>
              <a:ext uri="{C807C97D-BFC1-408E-A445-0C87EB9F89A2}">
                <ask:lineSketchStyleProps xmlns:ask="http://schemas.microsoft.com/office/drawing/2018/sketchyshapes" sd="1219033472">
                  <a:custGeom>
                    <a:avLst/>
                    <a:gdLst>
                      <a:gd name="connsiteX0" fmla="*/ 0 w 275572"/>
                      <a:gd name="connsiteY0" fmla="*/ 0 h 2224308"/>
                      <a:gd name="connsiteX1" fmla="*/ 137786 w 275572"/>
                      <a:gd name="connsiteY1" fmla="*/ 22963 h 2224308"/>
                      <a:gd name="connsiteX2" fmla="*/ 137786 w 275572"/>
                      <a:gd name="connsiteY2" fmla="*/ 1089191 h 2224308"/>
                      <a:gd name="connsiteX3" fmla="*/ 275572 w 275572"/>
                      <a:gd name="connsiteY3" fmla="*/ 1112154 h 2224308"/>
                      <a:gd name="connsiteX4" fmla="*/ 137786 w 275572"/>
                      <a:gd name="connsiteY4" fmla="*/ 1135117 h 2224308"/>
                      <a:gd name="connsiteX5" fmla="*/ 137786 w 275572"/>
                      <a:gd name="connsiteY5" fmla="*/ 2201345 h 2224308"/>
                      <a:gd name="connsiteX6" fmla="*/ 0 w 275572"/>
                      <a:gd name="connsiteY6" fmla="*/ 2224308 h 2224308"/>
                      <a:gd name="connsiteX7" fmla="*/ 0 w 275572"/>
                      <a:gd name="connsiteY7" fmla="*/ 0 h 2224308"/>
                      <a:gd name="connsiteX0" fmla="*/ 0 w 275572"/>
                      <a:gd name="connsiteY0" fmla="*/ 0 h 2224308"/>
                      <a:gd name="connsiteX1" fmla="*/ 137786 w 275572"/>
                      <a:gd name="connsiteY1" fmla="*/ 22963 h 2224308"/>
                      <a:gd name="connsiteX2" fmla="*/ 137786 w 275572"/>
                      <a:gd name="connsiteY2" fmla="*/ 1089191 h 2224308"/>
                      <a:gd name="connsiteX3" fmla="*/ 275572 w 275572"/>
                      <a:gd name="connsiteY3" fmla="*/ 1112154 h 2224308"/>
                      <a:gd name="connsiteX4" fmla="*/ 137786 w 275572"/>
                      <a:gd name="connsiteY4" fmla="*/ 1135117 h 2224308"/>
                      <a:gd name="connsiteX5" fmla="*/ 137786 w 275572"/>
                      <a:gd name="connsiteY5" fmla="*/ 2201345 h 2224308"/>
                      <a:gd name="connsiteX6" fmla="*/ 0 w 275572"/>
                      <a:gd name="connsiteY6" fmla="*/ 2224308 h 222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5572" h="2224308" stroke="0" extrusionOk="0">
                        <a:moveTo>
                          <a:pt x="0" y="0"/>
                        </a:moveTo>
                        <a:cubicBezTo>
                          <a:pt x="74002" y="-1292"/>
                          <a:pt x="136789" y="10655"/>
                          <a:pt x="137786" y="22963"/>
                        </a:cubicBezTo>
                        <a:cubicBezTo>
                          <a:pt x="76537" y="147366"/>
                          <a:pt x="45164" y="595659"/>
                          <a:pt x="137786" y="1089191"/>
                        </a:cubicBezTo>
                        <a:cubicBezTo>
                          <a:pt x="130444" y="1109043"/>
                          <a:pt x="197970" y="1120471"/>
                          <a:pt x="275572" y="1112154"/>
                        </a:cubicBezTo>
                        <a:cubicBezTo>
                          <a:pt x="199025" y="1111908"/>
                          <a:pt x="139750" y="1123374"/>
                          <a:pt x="137786" y="1135117"/>
                        </a:cubicBezTo>
                        <a:cubicBezTo>
                          <a:pt x="58181" y="1662694"/>
                          <a:pt x="50179" y="2075863"/>
                          <a:pt x="137786" y="2201345"/>
                        </a:cubicBezTo>
                        <a:cubicBezTo>
                          <a:pt x="135953" y="2213746"/>
                          <a:pt x="72080" y="2228090"/>
                          <a:pt x="0" y="2224308"/>
                        </a:cubicBezTo>
                        <a:cubicBezTo>
                          <a:pt x="48231" y="1397885"/>
                          <a:pt x="-84455" y="407350"/>
                          <a:pt x="0" y="0"/>
                        </a:cubicBezTo>
                        <a:close/>
                      </a:path>
                      <a:path w="275572" h="2224308" fill="none" extrusionOk="0">
                        <a:moveTo>
                          <a:pt x="0" y="0"/>
                        </a:moveTo>
                        <a:cubicBezTo>
                          <a:pt x="76687" y="330"/>
                          <a:pt x="138447" y="10440"/>
                          <a:pt x="137786" y="22963"/>
                        </a:cubicBezTo>
                        <a:cubicBezTo>
                          <a:pt x="153301" y="536741"/>
                          <a:pt x="154503" y="628263"/>
                          <a:pt x="137786" y="1089191"/>
                        </a:cubicBezTo>
                        <a:cubicBezTo>
                          <a:pt x="142460" y="1108831"/>
                          <a:pt x="200508" y="1122849"/>
                          <a:pt x="275572" y="1112154"/>
                        </a:cubicBezTo>
                        <a:cubicBezTo>
                          <a:pt x="200356" y="1113511"/>
                          <a:pt x="137898" y="1122572"/>
                          <a:pt x="137786" y="1135117"/>
                        </a:cubicBezTo>
                        <a:cubicBezTo>
                          <a:pt x="71960" y="1627781"/>
                          <a:pt x="51166" y="1691559"/>
                          <a:pt x="137786" y="2201345"/>
                        </a:cubicBezTo>
                        <a:cubicBezTo>
                          <a:pt x="131464" y="2215065"/>
                          <a:pt x="74102" y="2222931"/>
                          <a:pt x="0" y="2224308"/>
                        </a:cubicBezTo>
                      </a:path>
                    </a:pathLst>
                  </a:custGeom>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2933E34D-5C4D-4CAC-B706-784AF1D22DA9}"/>
              </a:ext>
            </a:extLst>
          </p:cNvPr>
          <p:cNvSpPr/>
          <p:nvPr/>
        </p:nvSpPr>
        <p:spPr>
          <a:xfrm>
            <a:off x="4309381" y="3255672"/>
            <a:ext cx="2279739" cy="808213"/>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Do 3 or more indicators not meet assessment criteria?</a:t>
            </a:r>
          </a:p>
        </p:txBody>
      </p:sp>
      <p:sp>
        <p:nvSpPr>
          <p:cNvPr id="12" name="Rectangle: Rounded Corners 11">
            <a:extLst>
              <a:ext uri="{FF2B5EF4-FFF2-40B4-BE49-F238E27FC236}">
                <a16:creationId xmlns:a16="http://schemas.microsoft.com/office/drawing/2014/main" id="{167DCC41-5B9B-4308-9C7C-5ABFB4DCFD59}"/>
              </a:ext>
            </a:extLst>
          </p:cNvPr>
          <p:cNvSpPr/>
          <p:nvPr/>
        </p:nvSpPr>
        <p:spPr>
          <a:xfrm>
            <a:off x="6025448" y="2027649"/>
            <a:ext cx="1891430" cy="596451"/>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SOM Depletion RC</a:t>
            </a:r>
          </a:p>
        </p:txBody>
      </p:sp>
      <p:sp>
        <p:nvSpPr>
          <p:cNvPr id="13" name="Diamond 12">
            <a:extLst>
              <a:ext uri="{FF2B5EF4-FFF2-40B4-BE49-F238E27FC236}">
                <a16:creationId xmlns:a16="http://schemas.microsoft.com/office/drawing/2014/main" id="{2F54D442-BE58-47A5-8CCB-557C0C8A279E}"/>
              </a:ext>
            </a:extLst>
          </p:cNvPr>
          <p:cNvSpPr/>
          <p:nvPr/>
        </p:nvSpPr>
        <p:spPr>
          <a:xfrm>
            <a:off x="6012922" y="4088938"/>
            <a:ext cx="2104372" cy="1896679"/>
          </a:xfrm>
          <a:prstGeom prst="diamond">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t>No SOM Depletion</a:t>
            </a:r>
          </a:p>
          <a:p>
            <a:pPr algn="ctr"/>
            <a:r>
              <a:rPr lang="en-US"/>
              <a:t>RC</a:t>
            </a:r>
          </a:p>
        </p:txBody>
      </p:sp>
      <p:sp>
        <p:nvSpPr>
          <p:cNvPr id="14" name="Freeform: Shape 13">
            <a:extLst>
              <a:ext uri="{FF2B5EF4-FFF2-40B4-BE49-F238E27FC236}">
                <a16:creationId xmlns:a16="http://schemas.microsoft.com/office/drawing/2014/main" id="{81BA0218-2F00-45E8-AB1D-FEB0C8B17B6A}"/>
              </a:ext>
            </a:extLst>
          </p:cNvPr>
          <p:cNvSpPr/>
          <p:nvPr/>
        </p:nvSpPr>
        <p:spPr>
          <a:xfrm>
            <a:off x="5361961" y="2332267"/>
            <a:ext cx="676275" cy="923405"/>
          </a:xfrm>
          <a:custGeom>
            <a:avLst/>
            <a:gdLst>
              <a:gd name="connsiteX0" fmla="*/ 0 w 676275"/>
              <a:gd name="connsiteY0" fmla="*/ 800100 h 800100"/>
              <a:gd name="connsiteX1" fmla="*/ 0 w 676275"/>
              <a:gd name="connsiteY1" fmla="*/ 0 h 800100"/>
              <a:gd name="connsiteX2" fmla="*/ 676275 w 676275"/>
              <a:gd name="connsiteY2" fmla="*/ 0 h 800100"/>
            </a:gdLst>
            <a:ahLst/>
            <a:cxnLst>
              <a:cxn ang="0">
                <a:pos x="connsiteX0" y="connsiteY0"/>
              </a:cxn>
              <a:cxn ang="0">
                <a:pos x="connsiteX1" y="connsiteY1"/>
              </a:cxn>
              <a:cxn ang="0">
                <a:pos x="connsiteX2" y="connsiteY2"/>
              </a:cxn>
            </a:cxnLst>
            <a:rect l="l" t="t" r="r" b="b"/>
            <a:pathLst>
              <a:path w="676275" h="800100">
                <a:moveTo>
                  <a:pt x="0" y="800100"/>
                </a:moveTo>
                <a:lnTo>
                  <a:pt x="0" y="0"/>
                </a:lnTo>
                <a:lnTo>
                  <a:pt x="676275" y="0"/>
                </a:ln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32E586A-48FD-4870-BBA8-2C28E16ED45B}"/>
              </a:ext>
            </a:extLst>
          </p:cNvPr>
          <p:cNvSpPr/>
          <p:nvPr/>
        </p:nvSpPr>
        <p:spPr>
          <a:xfrm>
            <a:off x="5352436" y="4063885"/>
            <a:ext cx="676275" cy="985800"/>
          </a:xfrm>
          <a:custGeom>
            <a:avLst/>
            <a:gdLst>
              <a:gd name="connsiteX0" fmla="*/ 9525 w 676275"/>
              <a:gd name="connsiteY0" fmla="*/ 0 h 971550"/>
              <a:gd name="connsiteX1" fmla="*/ 0 w 676275"/>
              <a:gd name="connsiteY1" fmla="*/ 971550 h 971550"/>
              <a:gd name="connsiteX2" fmla="*/ 676275 w 676275"/>
              <a:gd name="connsiteY2" fmla="*/ 971550 h 971550"/>
            </a:gdLst>
            <a:ahLst/>
            <a:cxnLst>
              <a:cxn ang="0">
                <a:pos x="connsiteX0" y="connsiteY0"/>
              </a:cxn>
              <a:cxn ang="0">
                <a:pos x="connsiteX1" y="connsiteY1"/>
              </a:cxn>
              <a:cxn ang="0">
                <a:pos x="connsiteX2" y="connsiteY2"/>
              </a:cxn>
            </a:cxnLst>
            <a:rect l="l" t="t" r="r" b="b"/>
            <a:pathLst>
              <a:path w="676275" h="971550">
                <a:moveTo>
                  <a:pt x="9525" y="0"/>
                </a:moveTo>
                <a:lnTo>
                  <a:pt x="0" y="971550"/>
                </a:lnTo>
                <a:lnTo>
                  <a:pt x="676275" y="971550"/>
                </a:ln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D0DB510A-7D95-4385-859C-12E867713D58}"/>
              </a:ext>
            </a:extLst>
          </p:cNvPr>
          <p:cNvSpPr/>
          <p:nvPr/>
        </p:nvSpPr>
        <p:spPr>
          <a:xfrm>
            <a:off x="5119073" y="2682450"/>
            <a:ext cx="485775" cy="276225"/>
          </a:xfrm>
          <a:prstGeom prst="round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rgbClr val="FF0000"/>
                </a:solidFill>
              </a:rPr>
              <a:t>Yes</a:t>
            </a:r>
          </a:p>
        </p:txBody>
      </p:sp>
      <p:sp>
        <p:nvSpPr>
          <p:cNvPr id="17" name="Rectangle: Rounded Corners 16">
            <a:extLst>
              <a:ext uri="{FF2B5EF4-FFF2-40B4-BE49-F238E27FC236}">
                <a16:creationId xmlns:a16="http://schemas.microsoft.com/office/drawing/2014/main" id="{663CD82B-8E68-4345-9F74-64225D247206}"/>
              </a:ext>
            </a:extLst>
          </p:cNvPr>
          <p:cNvSpPr/>
          <p:nvPr/>
        </p:nvSpPr>
        <p:spPr>
          <a:xfrm>
            <a:off x="5119073" y="4407075"/>
            <a:ext cx="485775" cy="276225"/>
          </a:xfrm>
          <a:prstGeom prst="round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accent1">
                    <a:lumMod val="75000"/>
                  </a:schemeClr>
                </a:solidFill>
              </a:rPr>
              <a:t>No</a:t>
            </a:r>
          </a:p>
        </p:txBody>
      </p:sp>
      <p:sp>
        <p:nvSpPr>
          <p:cNvPr id="18" name="Rectangle 17">
            <a:extLst>
              <a:ext uri="{FF2B5EF4-FFF2-40B4-BE49-F238E27FC236}">
                <a16:creationId xmlns:a16="http://schemas.microsoft.com/office/drawing/2014/main" id="{60C9469E-9FAF-4AB2-8DBE-E4FB7B67DC55}"/>
              </a:ext>
            </a:extLst>
          </p:cNvPr>
          <p:cNvSpPr/>
          <p:nvPr/>
        </p:nvSpPr>
        <p:spPr>
          <a:xfrm>
            <a:off x="887062" y="1855782"/>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Soil Cover</a:t>
            </a:r>
          </a:p>
        </p:txBody>
      </p:sp>
      <p:sp>
        <p:nvSpPr>
          <p:cNvPr id="19" name="Rectangle 18">
            <a:extLst>
              <a:ext uri="{FF2B5EF4-FFF2-40B4-BE49-F238E27FC236}">
                <a16:creationId xmlns:a16="http://schemas.microsoft.com/office/drawing/2014/main" id="{CD82CD5A-64F6-4F6F-8134-A9DBBCD2311A}"/>
              </a:ext>
            </a:extLst>
          </p:cNvPr>
          <p:cNvSpPr/>
          <p:nvPr/>
        </p:nvSpPr>
        <p:spPr>
          <a:xfrm>
            <a:off x="876823" y="4714862"/>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Biological Diversity</a:t>
            </a:r>
          </a:p>
        </p:txBody>
      </p:sp>
      <p:sp>
        <p:nvSpPr>
          <p:cNvPr id="20" name="Rectangle 19">
            <a:extLst>
              <a:ext uri="{FF2B5EF4-FFF2-40B4-BE49-F238E27FC236}">
                <a16:creationId xmlns:a16="http://schemas.microsoft.com/office/drawing/2014/main" id="{B57FECB1-7C23-4EBE-9B7A-D3A9ADA50453}"/>
              </a:ext>
            </a:extLst>
          </p:cNvPr>
          <p:cNvSpPr/>
          <p:nvPr/>
        </p:nvSpPr>
        <p:spPr>
          <a:xfrm>
            <a:off x="887062" y="5173665"/>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err="1"/>
              <a:t>Biopores</a:t>
            </a:r>
            <a:endParaRPr lang="en-US"/>
          </a:p>
        </p:txBody>
      </p:sp>
      <p:sp>
        <p:nvSpPr>
          <p:cNvPr id="21" name="Rectangle 20">
            <a:extLst>
              <a:ext uri="{FF2B5EF4-FFF2-40B4-BE49-F238E27FC236}">
                <a16:creationId xmlns:a16="http://schemas.microsoft.com/office/drawing/2014/main" id="{60D680B2-96CA-4AB2-BAB7-CC3D57603570}"/>
              </a:ext>
            </a:extLst>
          </p:cNvPr>
          <p:cNvSpPr/>
          <p:nvPr/>
        </p:nvSpPr>
        <p:spPr>
          <a:xfrm>
            <a:off x="347937" y="4681400"/>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ABE98B5-0630-4930-B61A-256E3F45A69A}"/>
              </a:ext>
            </a:extLst>
          </p:cNvPr>
          <p:cNvSpPr/>
          <p:nvPr/>
        </p:nvSpPr>
        <p:spPr>
          <a:xfrm>
            <a:off x="317097" y="1867629"/>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82F79B5-FD7D-4888-9441-D851326D10AE}"/>
              </a:ext>
            </a:extLst>
          </p:cNvPr>
          <p:cNvSpPr/>
          <p:nvPr/>
        </p:nvSpPr>
        <p:spPr>
          <a:xfrm>
            <a:off x="325939" y="2800364"/>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846BCCD-0C65-4D92-ABE0-0BB0A36BB7FC}"/>
              </a:ext>
            </a:extLst>
          </p:cNvPr>
          <p:cNvSpPr/>
          <p:nvPr/>
        </p:nvSpPr>
        <p:spPr>
          <a:xfrm>
            <a:off x="345650" y="3288596"/>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CA8A3B4-033C-49CB-A76B-336147370F1E}"/>
              </a:ext>
            </a:extLst>
          </p:cNvPr>
          <p:cNvSpPr/>
          <p:nvPr/>
        </p:nvSpPr>
        <p:spPr>
          <a:xfrm>
            <a:off x="330447" y="3763393"/>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AF46810-1DDF-43CD-9471-B115106D3044}"/>
              </a:ext>
            </a:extLst>
          </p:cNvPr>
          <p:cNvSpPr/>
          <p:nvPr/>
        </p:nvSpPr>
        <p:spPr>
          <a:xfrm>
            <a:off x="353043" y="4246777"/>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9E92E40-5E54-4B34-B9FA-E924CF80B897}"/>
              </a:ext>
            </a:extLst>
          </p:cNvPr>
          <p:cNvSpPr/>
          <p:nvPr/>
        </p:nvSpPr>
        <p:spPr>
          <a:xfrm>
            <a:off x="4617622" y="2655174"/>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9F3E12D-025F-4B80-9E4E-13A9E3757D28}"/>
              </a:ext>
            </a:extLst>
          </p:cNvPr>
          <p:cNvSpPr/>
          <p:nvPr/>
        </p:nvSpPr>
        <p:spPr>
          <a:xfrm>
            <a:off x="328321" y="2355861"/>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C19C07F-3B32-438B-823F-14A674391876}"/>
              </a:ext>
            </a:extLst>
          </p:cNvPr>
          <p:cNvSpPr/>
          <p:nvPr/>
        </p:nvSpPr>
        <p:spPr>
          <a:xfrm>
            <a:off x="4612722" y="4399555"/>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62CD4E4-9179-492A-AED9-9D88A221163C}"/>
              </a:ext>
            </a:extLst>
          </p:cNvPr>
          <p:cNvSpPr/>
          <p:nvPr/>
        </p:nvSpPr>
        <p:spPr>
          <a:xfrm>
            <a:off x="349644" y="5173665"/>
            <a:ext cx="436098"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8EBDDA9E-2EA3-404B-9ABF-A945EA3DF0B9}"/>
              </a:ext>
            </a:extLst>
          </p:cNvPr>
          <p:cNvSpPr txBox="1"/>
          <p:nvPr/>
        </p:nvSpPr>
        <p:spPr>
          <a:xfrm>
            <a:off x="4244112" y="1764174"/>
            <a:ext cx="1360836" cy="646331"/>
          </a:xfrm>
          <a:prstGeom prst="rect">
            <a:avLst/>
          </a:prstGeom>
          <a:noFill/>
        </p:spPr>
        <p:txBody>
          <a:bodyPr wrap="square" rtlCol="0">
            <a:spAutoFit/>
          </a:bodyPr>
          <a:lstStyle/>
          <a:p>
            <a:r>
              <a:rPr lang="en-US"/>
              <a:t>Select RC or not</a:t>
            </a:r>
          </a:p>
        </p:txBody>
      </p:sp>
      <p:sp>
        <p:nvSpPr>
          <p:cNvPr id="32" name="TextBox 31">
            <a:extLst>
              <a:ext uri="{FF2B5EF4-FFF2-40B4-BE49-F238E27FC236}">
                <a16:creationId xmlns:a16="http://schemas.microsoft.com/office/drawing/2014/main" id="{55342C64-247A-4086-ACF7-09521F51246B}"/>
              </a:ext>
            </a:extLst>
          </p:cNvPr>
          <p:cNvSpPr txBox="1"/>
          <p:nvPr/>
        </p:nvSpPr>
        <p:spPr>
          <a:xfrm>
            <a:off x="98240" y="1465954"/>
            <a:ext cx="1089054" cy="369332"/>
          </a:xfrm>
          <a:prstGeom prst="rect">
            <a:avLst/>
          </a:prstGeom>
          <a:noFill/>
        </p:spPr>
        <p:txBody>
          <a:bodyPr wrap="square" rtlCol="0">
            <a:spAutoFit/>
          </a:bodyPr>
          <a:lstStyle/>
          <a:p>
            <a:r>
              <a:rPr lang="en-US"/>
              <a:t>Check No</a:t>
            </a:r>
          </a:p>
        </p:txBody>
      </p:sp>
    </p:spTree>
    <p:extLst>
      <p:ext uri="{BB962C8B-B14F-4D97-AF65-F5344CB8AC3E}">
        <p14:creationId xmlns:p14="http://schemas.microsoft.com/office/powerpoint/2010/main" val="1334875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7A3D0D1-9022-4642-8E32-B96CAC1A1AF4}"/>
              </a:ext>
            </a:extLst>
          </p:cNvPr>
          <p:cNvSpPr>
            <a:spLocks noGrp="1"/>
          </p:cNvSpPr>
          <p:nvPr>
            <p:ph type="ftr" sz="quarter" idx="11"/>
          </p:nvPr>
        </p:nvSpPr>
        <p:spPr/>
        <p:txBody>
          <a:bodyPr/>
          <a:lstStyle/>
          <a:p>
            <a:r>
              <a:rPr lang="en-US"/>
              <a:t>NRCS | SHD | Resource Concerns &amp; Soil Health Indicators | v3.0</a:t>
            </a:r>
          </a:p>
        </p:txBody>
      </p:sp>
      <p:sp>
        <p:nvSpPr>
          <p:cNvPr id="4" name="Title 1">
            <a:extLst>
              <a:ext uri="{FF2B5EF4-FFF2-40B4-BE49-F238E27FC236}">
                <a16:creationId xmlns:a16="http://schemas.microsoft.com/office/drawing/2014/main" id="{30C3FB4F-CEA5-412D-AA2F-75C4B4E5A021}"/>
              </a:ext>
            </a:extLst>
          </p:cNvPr>
          <p:cNvSpPr>
            <a:spLocks noGrp="1"/>
          </p:cNvSpPr>
          <p:nvPr>
            <p:ph type="title"/>
          </p:nvPr>
        </p:nvSpPr>
        <p:spPr>
          <a:xfrm>
            <a:off x="1645237" y="79516"/>
            <a:ext cx="6719801" cy="1064605"/>
          </a:xfrm>
        </p:spPr>
        <p:txBody>
          <a:bodyPr>
            <a:normAutofit fontScale="90000"/>
          </a:bodyPr>
          <a:lstStyle/>
          <a:p>
            <a:r>
              <a:rPr lang="en-US"/>
              <a:t>Aggregate Stability Resource Concern Decision Tree</a:t>
            </a:r>
          </a:p>
        </p:txBody>
      </p:sp>
      <p:sp>
        <p:nvSpPr>
          <p:cNvPr id="5" name="Rectangle 4">
            <a:extLst>
              <a:ext uri="{FF2B5EF4-FFF2-40B4-BE49-F238E27FC236}">
                <a16:creationId xmlns:a16="http://schemas.microsoft.com/office/drawing/2014/main" id="{6AF81CD8-F482-4EBF-B81C-DF75B8769249}"/>
              </a:ext>
            </a:extLst>
          </p:cNvPr>
          <p:cNvSpPr/>
          <p:nvPr/>
        </p:nvSpPr>
        <p:spPr>
          <a:xfrm>
            <a:off x="901875" y="2280575"/>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Surface Crusts</a:t>
            </a:r>
          </a:p>
        </p:txBody>
      </p:sp>
      <p:sp>
        <p:nvSpPr>
          <p:cNvPr id="6" name="Rectangle 5">
            <a:extLst>
              <a:ext uri="{FF2B5EF4-FFF2-40B4-BE49-F238E27FC236}">
                <a16:creationId xmlns:a16="http://schemas.microsoft.com/office/drawing/2014/main" id="{5C0E407A-56AB-48CD-955C-D21056EB304B}"/>
              </a:ext>
            </a:extLst>
          </p:cNvPr>
          <p:cNvSpPr/>
          <p:nvPr/>
        </p:nvSpPr>
        <p:spPr>
          <a:xfrm>
            <a:off x="901875" y="2760269"/>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Ponding/Infiltration</a:t>
            </a:r>
          </a:p>
        </p:txBody>
      </p:sp>
      <p:sp>
        <p:nvSpPr>
          <p:cNvPr id="7" name="Rectangle 6">
            <a:extLst>
              <a:ext uri="{FF2B5EF4-FFF2-40B4-BE49-F238E27FC236}">
                <a16:creationId xmlns:a16="http://schemas.microsoft.com/office/drawing/2014/main" id="{3C01EC70-75F5-4F32-8B11-89E87FA6D61F}"/>
              </a:ext>
            </a:extLst>
          </p:cNvPr>
          <p:cNvSpPr/>
          <p:nvPr/>
        </p:nvSpPr>
        <p:spPr>
          <a:xfrm>
            <a:off x="901875" y="3232709"/>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Water-stable Aggregates</a:t>
            </a:r>
          </a:p>
        </p:txBody>
      </p:sp>
      <p:sp>
        <p:nvSpPr>
          <p:cNvPr id="8" name="Rectangle 7">
            <a:extLst>
              <a:ext uri="{FF2B5EF4-FFF2-40B4-BE49-F238E27FC236}">
                <a16:creationId xmlns:a16="http://schemas.microsoft.com/office/drawing/2014/main" id="{18DB91C8-0ABD-4D45-B4CD-458CA127CB79}"/>
              </a:ext>
            </a:extLst>
          </p:cNvPr>
          <p:cNvSpPr/>
          <p:nvPr/>
        </p:nvSpPr>
        <p:spPr>
          <a:xfrm>
            <a:off x="901875" y="3705149"/>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Soil Structure</a:t>
            </a:r>
          </a:p>
        </p:txBody>
      </p:sp>
      <p:sp>
        <p:nvSpPr>
          <p:cNvPr id="9" name="Rectangle 8">
            <a:extLst>
              <a:ext uri="{FF2B5EF4-FFF2-40B4-BE49-F238E27FC236}">
                <a16:creationId xmlns:a16="http://schemas.microsoft.com/office/drawing/2014/main" id="{7DF6C520-B9F1-4AD3-B456-23EBA25CEB3E}"/>
              </a:ext>
            </a:extLst>
          </p:cNvPr>
          <p:cNvSpPr/>
          <p:nvPr/>
        </p:nvSpPr>
        <p:spPr>
          <a:xfrm>
            <a:off x="901875" y="4184843"/>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Plant Roots</a:t>
            </a:r>
          </a:p>
        </p:txBody>
      </p:sp>
      <p:sp>
        <p:nvSpPr>
          <p:cNvPr id="10" name="Right Brace 9">
            <a:extLst>
              <a:ext uri="{FF2B5EF4-FFF2-40B4-BE49-F238E27FC236}">
                <a16:creationId xmlns:a16="http://schemas.microsoft.com/office/drawing/2014/main" id="{2C45DA1C-1A29-4539-8F51-DCF447D2175A}"/>
              </a:ext>
            </a:extLst>
          </p:cNvPr>
          <p:cNvSpPr/>
          <p:nvPr/>
        </p:nvSpPr>
        <p:spPr>
          <a:xfrm>
            <a:off x="3858017" y="1805678"/>
            <a:ext cx="400832" cy="3637923"/>
          </a:xfrm>
          <a:prstGeom prst="rightBrace">
            <a:avLst>
              <a:gd name="adj1" fmla="val 80426"/>
              <a:gd name="adj2" fmla="val 49436"/>
            </a:avLst>
          </a:prstGeom>
          <a:ln w="19050">
            <a:solidFill>
              <a:schemeClr val="tx1"/>
            </a:solidFill>
            <a:prstDash val="sysDot"/>
            <a:extLst>
              <a:ext uri="{C807C97D-BFC1-408E-A445-0C87EB9F89A2}">
                <ask:lineSketchStyleProps xmlns:ask="http://schemas.microsoft.com/office/drawing/2018/sketchyshapes" sd="1219033472">
                  <a:custGeom>
                    <a:avLst/>
                    <a:gdLst>
                      <a:gd name="connsiteX0" fmla="*/ 0 w 275572"/>
                      <a:gd name="connsiteY0" fmla="*/ 0 h 2224308"/>
                      <a:gd name="connsiteX1" fmla="*/ 137786 w 275572"/>
                      <a:gd name="connsiteY1" fmla="*/ 22963 h 2224308"/>
                      <a:gd name="connsiteX2" fmla="*/ 137786 w 275572"/>
                      <a:gd name="connsiteY2" fmla="*/ 1089191 h 2224308"/>
                      <a:gd name="connsiteX3" fmla="*/ 275572 w 275572"/>
                      <a:gd name="connsiteY3" fmla="*/ 1112154 h 2224308"/>
                      <a:gd name="connsiteX4" fmla="*/ 137786 w 275572"/>
                      <a:gd name="connsiteY4" fmla="*/ 1135117 h 2224308"/>
                      <a:gd name="connsiteX5" fmla="*/ 137786 w 275572"/>
                      <a:gd name="connsiteY5" fmla="*/ 2201345 h 2224308"/>
                      <a:gd name="connsiteX6" fmla="*/ 0 w 275572"/>
                      <a:gd name="connsiteY6" fmla="*/ 2224308 h 2224308"/>
                      <a:gd name="connsiteX7" fmla="*/ 0 w 275572"/>
                      <a:gd name="connsiteY7" fmla="*/ 0 h 2224308"/>
                      <a:gd name="connsiteX0" fmla="*/ 0 w 275572"/>
                      <a:gd name="connsiteY0" fmla="*/ 0 h 2224308"/>
                      <a:gd name="connsiteX1" fmla="*/ 137786 w 275572"/>
                      <a:gd name="connsiteY1" fmla="*/ 22963 h 2224308"/>
                      <a:gd name="connsiteX2" fmla="*/ 137786 w 275572"/>
                      <a:gd name="connsiteY2" fmla="*/ 1089191 h 2224308"/>
                      <a:gd name="connsiteX3" fmla="*/ 275572 w 275572"/>
                      <a:gd name="connsiteY3" fmla="*/ 1112154 h 2224308"/>
                      <a:gd name="connsiteX4" fmla="*/ 137786 w 275572"/>
                      <a:gd name="connsiteY4" fmla="*/ 1135117 h 2224308"/>
                      <a:gd name="connsiteX5" fmla="*/ 137786 w 275572"/>
                      <a:gd name="connsiteY5" fmla="*/ 2201345 h 2224308"/>
                      <a:gd name="connsiteX6" fmla="*/ 0 w 275572"/>
                      <a:gd name="connsiteY6" fmla="*/ 2224308 h 222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5572" h="2224308" stroke="0" extrusionOk="0">
                        <a:moveTo>
                          <a:pt x="0" y="0"/>
                        </a:moveTo>
                        <a:cubicBezTo>
                          <a:pt x="74002" y="-1292"/>
                          <a:pt x="136789" y="10655"/>
                          <a:pt x="137786" y="22963"/>
                        </a:cubicBezTo>
                        <a:cubicBezTo>
                          <a:pt x="76537" y="147366"/>
                          <a:pt x="45164" y="595659"/>
                          <a:pt x="137786" y="1089191"/>
                        </a:cubicBezTo>
                        <a:cubicBezTo>
                          <a:pt x="130444" y="1109043"/>
                          <a:pt x="197970" y="1120471"/>
                          <a:pt x="275572" y="1112154"/>
                        </a:cubicBezTo>
                        <a:cubicBezTo>
                          <a:pt x="199025" y="1111908"/>
                          <a:pt x="139750" y="1123374"/>
                          <a:pt x="137786" y="1135117"/>
                        </a:cubicBezTo>
                        <a:cubicBezTo>
                          <a:pt x="58181" y="1662694"/>
                          <a:pt x="50179" y="2075863"/>
                          <a:pt x="137786" y="2201345"/>
                        </a:cubicBezTo>
                        <a:cubicBezTo>
                          <a:pt x="135953" y="2213746"/>
                          <a:pt x="72080" y="2228090"/>
                          <a:pt x="0" y="2224308"/>
                        </a:cubicBezTo>
                        <a:cubicBezTo>
                          <a:pt x="48231" y="1397885"/>
                          <a:pt x="-84455" y="407350"/>
                          <a:pt x="0" y="0"/>
                        </a:cubicBezTo>
                        <a:close/>
                      </a:path>
                      <a:path w="275572" h="2224308" fill="none" extrusionOk="0">
                        <a:moveTo>
                          <a:pt x="0" y="0"/>
                        </a:moveTo>
                        <a:cubicBezTo>
                          <a:pt x="76687" y="330"/>
                          <a:pt x="138447" y="10440"/>
                          <a:pt x="137786" y="22963"/>
                        </a:cubicBezTo>
                        <a:cubicBezTo>
                          <a:pt x="153301" y="536741"/>
                          <a:pt x="154503" y="628263"/>
                          <a:pt x="137786" y="1089191"/>
                        </a:cubicBezTo>
                        <a:cubicBezTo>
                          <a:pt x="142460" y="1108831"/>
                          <a:pt x="200508" y="1122849"/>
                          <a:pt x="275572" y="1112154"/>
                        </a:cubicBezTo>
                        <a:cubicBezTo>
                          <a:pt x="200356" y="1113511"/>
                          <a:pt x="137898" y="1122572"/>
                          <a:pt x="137786" y="1135117"/>
                        </a:cubicBezTo>
                        <a:cubicBezTo>
                          <a:pt x="71960" y="1627781"/>
                          <a:pt x="51166" y="1691559"/>
                          <a:pt x="137786" y="2201345"/>
                        </a:cubicBezTo>
                        <a:cubicBezTo>
                          <a:pt x="131464" y="2215065"/>
                          <a:pt x="74102" y="2222931"/>
                          <a:pt x="0" y="2224308"/>
                        </a:cubicBezTo>
                      </a:path>
                    </a:pathLst>
                  </a:custGeom>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73F6A55E-4166-4A6C-9E80-152063243222}"/>
              </a:ext>
            </a:extLst>
          </p:cNvPr>
          <p:cNvSpPr/>
          <p:nvPr/>
        </p:nvSpPr>
        <p:spPr>
          <a:xfrm>
            <a:off x="4355453" y="3077850"/>
            <a:ext cx="2680572" cy="1063649"/>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Is aggregate instability prevalent OR do 2 or more indicators not meet assessment criteria?</a:t>
            </a:r>
          </a:p>
        </p:txBody>
      </p:sp>
      <p:sp>
        <p:nvSpPr>
          <p:cNvPr id="12" name="Rectangle: Rounded Corners 11">
            <a:extLst>
              <a:ext uri="{FF2B5EF4-FFF2-40B4-BE49-F238E27FC236}">
                <a16:creationId xmlns:a16="http://schemas.microsoft.com/office/drawing/2014/main" id="{FFB41548-E8A2-4AB8-BD97-B65A7789F3AF}"/>
              </a:ext>
            </a:extLst>
          </p:cNvPr>
          <p:cNvSpPr/>
          <p:nvPr/>
        </p:nvSpPr>
        <p:spPr>
          <a:xfrm>
            <a:off x="6082030" y="1977545"/>
            <a:ext cx="1891430" cy="596451"/>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Aggregate Instability RC</a:t>
            </a:r>
          </a:p>
        </p:txBody>
      </p:sp>
      <p:sp>
        <p:nvSpPr>
          <p:cNvPr id="13" name="Diamond 12">
            <a:extLst>
              <a:ext uri="{FF2B5EF4-FFF2-40B4-BE49-F238E27FC236}">
                <a16:creationId xmlns:a16="http://schemas.microsoft.com/office/drawing/2014/main" id="{F78C6869-B710-4388-A3FA-700534401ABD}"/>
              </a:ext>
            </a:extLst>
          </p:cNvPr>
          <p:cNvSpPr/>
          <p:nvPr/>
        </p:nvSpPr>
        <p:spPr>
          <a:xfrm>
            <a:off x="6069504" y="4051360"/>
            <a:ext cx="2104372" cy="1896679"/>
          </a:xfrm>
          <a:prstGeom prst="diamond">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t>No Aggregate Instability</a:t>
            </a:r>
          </a:p>
          <a:p>
            <a:pPr algn="ctr"/>
            <a:r>
              <a:rPr lang="en-US"/>
              <a:t>RC</a:t>
            </a:r>
          </a:p>
        </p:txBody>
      </p:sp>
      <p:sp>
        <p:nvSpPr>
          <p:cNvPr id="14" name="Freeform: Shape 13">
            <a:extLst>
              <a:ext uri="{FF2B5EF4-FFF2-40B4-BE49-F238E27FC236}">
                <a16:creationId xmlns:a16="http://schemas.microsoft.com/office/drawing/2014/main" id="{D8D480FD-4B2D-4823-9F53-7BFC67B24E22}"/>
              </a:ext>
            </a:extLst>
          </p:cNvPr>
          <p:cNvSpPr/>
          <p:nvPr/>
        </p:nvSpPr>
        <p:spPr>
          <a:xfrm>
            <a:off x="5418543" y="2282164"/>
            <a:ext cx="676275" cy="795686"/>
          </a:xfrm>
          <a:custGeom>
            <a:avLst/>
            <a:gdLst>
              <a:gd name="connsiteX0" fmla="*/ 0 w 676275"/>
              <a:gd name="connsiteY0" fmla="*/ 800100 h 800100"/>
              <a:gd name="connsiteX1" fmla="*/ 0 w 676275"/>
              <a:gd name="connsiteY1" fmla="*/ 0 h 800100"/>
              <a:gd name="connsiteX2" fmla="*/ 676275 w 676275"/>
              <a:gd name="connsiteY2" fmla="*/ 0 h 800100"/>
            </a:gdLst>
            <a:ahLst/>
            <a:cxnLst>
              <a:cxn ang="0">
                <a:pos x="connsiteX0" y="connsiteY0"/>
              </a:cxn>
              <a:cxn ang="0">
                <a:pos x="connsiteX1" y="connsiteY1"/>
              </a:cxn>
              <a:cxn ang="0">
                <a:pos x="connsiteX2" y="connsiteY2"/>
              </a:cxn>
            </a:cxnLst>
            <a:rect l="l" t="t" r="r" b="b"/>
            <a:pathLst>
              <a:path w="676275" h="800100">
                <a:moveTo>
                  <a:pt x="0" y="800100"/>
                </a:moveTo>
                <a:lnTo>
                  <a:pt x="0" y="0"/>
                </a:lnTo>
                <a:lnTo>
                  <a:pt x="676275" y="0"/>
                </a:ln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55388DE9-9CC1-4875-B89A-FF91D99C40BB}"/>
              </a:ext>
            </a:extLst>
          </p:cNvPr>
          <p:cNvSpPr/>
          <p:nvPr/>
        </p:nvSpPr>
        <p:spPr>
          <a:xfrm>
            <a:off x="5409018" y="4146115"/>
            <a:ext cx="676275" cy="863735"/>
          </a:xfrm>
          <a:custGeom>
            <a:avLst/>
            <a:gdLst>
              <a:gd name="connsiteX0" fmla="*/ 9525 w 676275"/>
              <a:gd name="connsiteY0" fmla="*/ 0 h 971550"/>
              <a:gd name="connsiteX1" fmla="*/ 0 w 676275"/>
              <a:gd name="connsiteY1" fmla="*/ 971550 h 971550"/>
              <a:gd name="connsiteX2" fmla="*/ 676275 w 676275"/>
              <a:gd name="connsiteY2" fmla="*/ 971550 h 971550"/>
            </a:gdLst>
            <a:ahLst/>
            <a:cxnLst>
              <a:cxn ang="0">
                <a:pos x="connsiteX0" y="connsiteY0"/>
              </a:cxn>
              <a:cxn ang="0">
                <a:pos x="connsiteX1" y="connsiteY1"/>
              </a:cxn>
              <a:cxn ang="0">
                <a:pos x="connsiteX2" y="connsiteY2"/>
              </a:cxn>
            </a:cxnLst>
            <a:rect l="l" t="t" r="r" b="b"/>
            <a:pathLst>
              <a:path w="676275" h="971550">
                <a:moveTo>
                  <a:pt x="9525" y="0"/>
                </a:moveTo>
                <a:lnTo>
                  <a:pt x="0" y="971550"/>
                </a:lnTo>
                <a:lnTo>
                  <a:pt x="676275" y="971550"/>
                </a:lnTo>
              </a:path>
            </a:pathLst>
          </a:cu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40D86DF3-F963-492E-AE9A-A770BD6B4B64}"/>
              </a:ext>
            </a:extLst>
          </p:cNvPr>
          <p:cNvSpPr/>
          <p:nvPr/>
        </p:nvSpPr>
        <p:spPr>
          <a:xfrm>
            <a:off x="5175655" y="2582242"/>
            <a:ext cx="485775" cy="276225"/>
          </a:xfrm>
          <a:prstGeom prst="round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rgbClr val="FF0000"/>
                </a:solidFill>
              </a:rPr>
              <a:t>Yes</a:t>
            </a:r>
          </a:p>
        </p:txBody>
      </p:sp>
      <p:sp>
        <p:nvSpPr>
          <p:cNvPr id="17" name="Rectangle: Rounded Corners 16">
            <a:extLst>
              <a:ext uri="{FF2B5EF4-FFF2-40B4-BE49-F238E27FC236}">
                <a16:creationId xmlns:a16="http://schemas.microsoft.com/office/drawing/2014/main" id="{6D80971F-BEF6-479E-9F2B-D3D599D063D4}"/>
              </a:ext>
            </a:extLst>
          </p:cNvPr>
          <p:cNvSpPr/>
          <p:nvPr/>
        </p:nvSpPr>
        <p:spPr>
          <a:xfrm>
            <a:off x="5175655" y="4407075"/>
            <a:ext cx="485775" cy="276225"/>
          </a:xfrm>
          <a:prstGeom prst="round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accent1">
                    <a:lumMod val="75000"/>
                  </a:schemeClr>
                </a:solidFill>
              </a:rPr>
              <a:t>No</a:t>
            </a:r>
          </a:p>
        </p:txBody>
      </p:sp>
      <p:sp>
        <p:nvSpPr>
          <p:cNvPr id="18" name="Rectangle 17">
            <a:extLst>
              <a:ext uri="{FF2B5EF4-FFF2-40B4-BE49-F238E27FC236}">
                <a16:creationId xmlns:a16="http://schemas.microsoft.com/office/drawing/2014/main" id="{4D1AE705-A2F9-4ED7-9C77-2FFAB3DBA675}"/>
              </a:ext>
            </a:extLst>
          </p:cNvPr>
          <p:cNvSpPr/>
          <p:nvPr/>
        </p:nvSpPr>
        <p:spPr>
          <a:xfrm>
            <a:off x="912114" y="1805678"/>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Soil Cover</a:t>
            </a:r>
          </a:p>
        </p:txBody>
      </p:sp>
      <p:sp>
        <p:nvSpPr>
          <p:cNvPr id="19" name="Rectangle 18">
            <a:extLst>
              <a:ext uri="{FF2B5EF4-FFF2-40B4-BE49-F238E27FC236}">
                <a16:creationId xmlns:a16="http://schemas.microsoft.com/office/drawing/2014/main" id="{8C53BE06-C351-48B5-9CA1-B3B6743A3183}"/>
              </a:ext>
            </a:extLst>
          </p:cNvPr>
          <p:cNvSpPr/>
          <p:nvPr/>
        </p:nvSpPr>
        <p:spPr>
          <a:xfrm>
            <a:off x="901875" y="4664758"/>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Biological Diversity</a:t>
            </a:r>
          </a:p>
        </p:txBody>
      </p:sp>
      <p:sp>
        <p:nvSpPr>
          <p:cNvPr id="20" name="Rectangle 19">
            <a:extLst>
              <a:ext uri="{FF2B5EF4-FFF2-40B4-BE49-F238E27FC236}">
                <a16:creationId xmlns:a16="http://schemas.microsoft.com/office/drawing/2014/main" id="{7F8B8E44-E0C8-4BDB-9D0F-895CA328F918}"/>
              </a:ext>
            </a:extLst>
          </p:cNvPr>
          <p:cNvSpPr/>
          <p:nvPr/>
        </p:nvSpPr>
        <p:spPr>
          <a:xfrm>
            <a:off x="912114" y="5123561"/>
            <a:ext cx="2868460" cy="320040"/>
          </a:xfrm>
          <a:prstGeom prst="rect">
            <a:avLst/>
          </a:prstGeom>
          <a:solidFill>
            <a:srgbClr val="5B412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err="1"/>
              <a:t>Biopores</a:t>
            </a:r>
            <a:endParaRPr lang="en-US"/>
          </a:p>
        </p:txBody>
      </p:sp>
      <p:sp>
        <p:nvSpPr>
          <p:cNvPr id="21" name="TextBox 20">
            <a:extLst>
              <a:ext uri="{FF2B5EF4-FFF2-40B4-BE49-F238E27FC236}">
                <a16:creationId xmlns:a16="http://schemas.microsoft.com/office/drawing/2014/main" id="{DF57C2BD-8CBF-4C1B-B570-D20951B8E966}"/>
              </a:ext>
            </a:extLst>
          </p:cNvPr>
          <p:cNvSpPr txBox="1"/>
          <p:nvPr/>
        </p:nvSpPr>
        <p:spPr>
          <a:xfrm>
            <a:off x="4244112" y="1764174"/>
            <a:ext cx="1360836" cy="646331"/>
          </a:xfrm>
          <a:prstGeom prst="rect">
            <a:avLst/>
          </a:prstGeom>
          <a:noFill/>
        </p:spPr>
        <p:txBody>
          <a:bodyPr wrap="square" rtlCol="0">
            <a:spAutoFit/>
          </a:bodyPr>
          <a:lstStyle/>
          <a:p>
            <a:r>
              <a:rPr lang="en-US"/>
              <a:t>Select RC or not</a:t>
            </a:r>
          </a:p>
        </p:txBody>
      </p:sp>
      <p:sp>
        <p:nvSpPr>
          <p:cNvPr id="22" name="TextBox 21">
            <a:extLst>
              <a:ext uri="{FF2B5EF4-FFF2-40B4-BE49-F238E27FC236}">
                <a16:creationId xmlns:a16="http://schemas.microsoft.com/office/drawing/2014/main" id="{4B2A86BB-69DD-4851-9CCB-5ED895F331CD}"/>
              </a:ext>
            </a:extLst>
          </p:cNvPr>
          <p:cNvSpPr txBox="1"/>
          <p:nvPr/>
        </p:nvSpPr>
        <p:spPr>
          <a:xfrm>
            <a:off x="0" y="1265149"/>
            <a:ext cx="1089054" cy="369332"/>
          </a:xfrm>
          <a:prstGeom prst="rect">
            <a:avLst/>
          </a:prstGeom>
          <a:noFill/>
        </p:spPr>
        <p:txBody>
          <a:bodyPr wrap="square" rtlCol="0">
            <a:spAutoFit/>
          </a:bodyPr>
          <a:lstStyle/>
          <a:p>
            <a:r>
              <a:rPr lang="en-US"/>
              <a:t>Check No</a:t>
            </a:r>
          </a:p>
        </p:txBody>
      </p:sp>
      <p:sp>
        <p:nvSpPr>
          <p:cNvPr id="2" name="Rectangle 1">
            <a:extLst>
              <a:ext uri="{FF2B5EF4-FFF2-40B4-BE49-F238E27FC236}">
                <a16:creationId xmlns:a16="http://schemas.microsoft.com/office/drawing/2014/main" id="{3B12FD1A-2F6E-4674-855D-25F905DF5CF7}"/>
              </a:ext>
            </a:extLst>
          </p:cNvPr>
          <p:cNvSpPr/>
          <p:nvPr/>
        </p:nvSpPr>
        <p:spPr>
          <a:xfrm>
            <a:off x="391410" y="4664758"/>
            <a:ext cx="400832"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0EA1586-CA6C-4852-A702-42EB31AF249F}"/>
              </a:ext>
            </a:extLst>
          </p:cNvPr>
          <p:cNvSpPr/>
          <p:nvPr/>
        </p:nvSpPr>
        <p:spPr>
          <a:xfrm>
            <a:off x="381455" y="5123561"/>
            <a:ext cx="400832"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9C48BCC-EE3C-48D7-9EB1-A7FA46411B08}"/>
              </a:ext>
            </a:extLst>
          </p:cNvPr>
          <p:cNvSpPr/>
          <p:nvPr/>
        </p:nvSpPr>
        <p:spPr>
          <a:xfrm>
            <a:off x="413361" y="4178637"/>
            <a:ext cx="400832"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709B41D-74B1-42B6-AF40-07DF1F9C96AB}"/>
              </a:ext>
            </a:extLst>
          </p:cNvPr>
          <p:cNvSpPr/>
          <p:nvPr/>
        </p:nvSpPr>
        <p:spPr>
          <a:xfrm>
            <a:off x="391410" y="3702734"/>
            <a:ext cx="400832"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BB4CE90-A71A-42D3-84CA-DA7971B99B63}"/>
              </a:ext>
            </a:extLst>
          </p:cNvPr>
          <p:cNvSpPr/>
          <p:nvPr/>
        </p:nvSpPr>
        <p:spPr>
          <a:xfrm>
            <a:off x="391410" y="3218516"/>
            <a:ext cx="400832"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EC4921E-64F9-4C9B-8122-22B3C63A676F}"/>
              </a:ext>
            </a:extLst>
          </p:cNvPr>
          <p:cNvSpPr/>
          <p:nvPr/>
        </p:nvSpPr>
        <p:spPr>
          <a:xfrm>
            <a:off x="404439" y="2757810"/>
            <a:ext cx="400832"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9C40C67-A7BC-40FE-B096-EE4D110E22E8}"/>
              </a:ext>
            </a:extLst>
          </p:cNvPr>
          <p:cNvSpPr/>
          <p:nvPr/>
        </p:nvSpPr>
        <p:spPr>
          <a:xfrm>
            <a:off x="381455" y="2265994"/>
            <a:ext cx="400832"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C34751A7-29A0-4F24-A835-606FB0D777BB}"/>
              </a:ext>
            </a:extLst>
          </p:cNvPr>
          <p:cNvSpPr/>
          <p:nvPr/>
        </p:nvSpPr>
        <p:spPr>
          <a:xfrm>
            <a:off x="391410" y="1786903"/>
            <a:ext cx="400832"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705B7B5-5D2E-4CD3-8013-C9231BA77FD3}"/>
              </a:ext>
            </a:extLst>
          </p:cNvPr>
          <p:cNvSpPr/>
          <p:nvPr/>
        </p:nvSpPr>
        <p:spPr>
          <a:xfrm>
            <a:off x="4643472" y="2540923"/>
            <a:ext cx="400832"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95746BB-39C4-4725-B9A6-9F09E56AB9EF}"/>
              </a:ext>
            </a:extLst>
          </p:cNvPr>
          <p:cNvSpPr/>
          <p:nvPr/>
        </p:nvSpPr>
        <p:spPr>
          <a:xfrm>
            <a:off x="4614210" y="4386832"/>
            <a:ext cx="400832" cy="32004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307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AB56-8B32-82ED-7826-973251B9F79D}"/>
              </a:ext>
            </a:extLst>
          </p:cNvPr>
          <p:cNvSpPr>
            <a:spLocks noGrp="1"/>
          </p:cNvSpPr>
          <p:nvPr>
            <p:ph type="title"/>
          </p:nvPr>
        </p:nvSpPr>
        <p:spPr/>
        <p:txBody>
          <a:bodyPr/>
          <a:lstStyle/>
          <a:p>
            <a:r>
              <a:rPr lang="en-US" dirty="0" err="1">
                <a:cs typeface="Calibri Light"/>
              </a:rPr>
              <a:t>Rifsha</a:t>
            </a:r>
            <a:r>
              <a:rPr lang="en-US" dirty="0">
                <a:cs typeface="Calibri Light"/>
              </a:rPr>
              <a:t> an </a:t>
            </a:r>
            <a:r>
              <a:rPr lang="en-US" dirty="0" err="1">
                <a:cs typeface="Calibri Light"/>
              </a:rPr>
              <a:t>Fifsha</a:t>
            </a:r>
            <a:r>
              <a:rPr lang="en-US">
                <a:cs typeface="Calibri Light"/>
              </a:rPr>
              <a:t> pifsha</a:t>
            </a:r>
            <a:endParaRPr lang="en-US"/>
          </a:p>
        </p:txBody>
      </p:sp>
      <p:sp>
        <p:nvSpPr>
          <p:cNvPr id="3" name="Footer Placeholder 2">
            <a:extLst>
              <a:ext uri="{FF2B5EF4-FFF2-40B4-BE49-F238E27FC236}">
                <a16:creationId xmlns:a16="http://schemas.microsoft.com/office/drawing/2014/main" id="{0E6D2D76-573C-C3F2-96D2-19B64B2B8F8B}"/>
              </a:ext>
            </a:extLst>
          </p:cNvPr>
          <p:cNvSpPr>
            <a:spLocks noGrp="1"/>
          </p:cNvSpPr>
          <p:nvPr>
            <p:ph type="ftr" sz="quarter" idx="11"/>
          </p:nvPr>
        </p:nvSpPr>
        <p:spPr/>
        <p:txBody>
          <a:bodyPr/>
          <a:lstStyle/>
          <a:p>
            <a:r>
              <a:rPr lang="en-US"/>
              <a:t>NRCS | SHD | Resource Concerns &amp; Soil Health Indicators | v3.0</a:t>
            </a:r>
          </a:p>
        </p:txBody>
      </p:sp>
    </p:spTree>
    <p:extLst>
      <p:ext uri="{BB962C8B-B14F-4D97-AF65-F5344CB8AC3E}">
        <p14:creationId xmlns:p14="http://schemas.microsoft.com/office/powerpoint/2010/main" val="937698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1DE9D-E5CD-4DE3-87F9-7D35616E7E7A}"/>
              </a:ext>
            </a:extLst>
          </p:cNvPr>
          <p:cNvSpPr>
            <a:spLocks noGrp="1"/>
          </p:cNvSpPr>
          <p:nvPr>
            <p:ph type="title"/>
          </p:nvPr>
        </p:nvSpPr>
        <p:spPr>
          <a:xfrm>
            <a:off x="1135142" y="5946"/>
            <a:ext cx="6719801" cy="842791"/>
          </a:xfrm>
        </p:spPr>
        <p:txBody>
          <a:bodyPr/>
          <a:lstStyle/>
          <a:p>
            <a:r>
              <a:rPr lang="en-US"/>
              <a:t>WSS/CART</a:t>
            </a:r>
          </a:p>
        </p:txBody>
      </p:sp>
      <p:sp>
        <p:nvSpPr>
          <p:cNvPr id="5" name="Footer Placeholder 4">
            <a:extLst>
              <a:ext uri="{FF2B5EF4-FFF2-40B4-BE49-F238E27FC236}">
                <a16:creationId xmlns:a16="http://schemas.microsoft.com/office/drawing/2014/main" id="{88701291-8E95-4851-8C1A-C276906AF821}"/>
              </a:ext>
            </a:extLst>
          </p:cNvPr>
          <p:cNvSpPr>
            <a:spLocks noGrp="1"/>
          </p:cNvSpPr>
          <p:nvPr>
            <p:ph type="ftr" sz="quarter" idx="11"/>
          </p:nvPr>
        </p:nvSpPr>
        <p:spPr/>
        <p:txBody>
          <a:bodyPr/>
          <a:lstStyle/>
          <a:p>
            <a:r>
              <a:rPr lang="en-US"/>
              <a:t>NRCS | SHD | Resource Concerns &amp; Soil Health Indicators | v3.0</a:t>
            </a:r>
          </a:p>
        </p:txBody>
      </p:sp>
      <p:pic>
        <p:nvPicPr>
          <p:cNvPr id="6" name="Picture 5">
            <a:extLst>
              <a:ext uri="{FF2B5EF4-FFF2-40B4-BE49-F238E27FC236}">
                <a16:creationId xmlns:a16="http://schemas.microsoft.com/office/drawing/2014/main" id="{53CD0A75-6BA1-4DE5-9247-7795D9B22B5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6462" y="1045029"/>
            <a:ext cx="4439709" cy="3171221"/>
          </a:xfrm>
          <a:prstGeom prst="rect">
            <a:avLst/>
          </a:prstGeom>
        </p:spPr>
      </p:pic>
      <p:pic>
        <p:nvPicPr>
          <p:cNvPr id="8" name="Picture 7" descr="A group of people sitting at a table&#10;&#10;Description automatically generated">
            <a:extLst>
              <a:ext uri="{FF2B5EF4-FFF2-40B4-BE49-F238E27FC236}">
                <a16:creationId xmlns:a16="http://schemas.microsoft.com/office/drawing/2014/main" id="{49613F4D-4CA0-4DFF-B403-13EEB01145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04342" y="2928256"/>
            <a:ext cx="4477657" cy="3358243"/>
          </a:xfrm>
          <a:prstGeom prst="rect">
            <a:avLst/>
          </a:prstGeom>
        </p:spPr>
      </p:pic>
    </p:spTree>
    <p:extLst>
      <p:ext uri="{BB962C8B-B14F-4D97-AF65-F5344CB8AC3E}">
        <p14:creationId xmlns:p14="http://schemas.microsoft.com/office/powerpoint/2010/main" val="33849793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153F75-E0AD-40FE-AA65-0868E12F534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55650" y="205620"/>
            <a:ext cx="8832700" cy="6022651"/>
          </a:xfrm>
          <a:prstGeom prst="rect">
            <a:avLst/>
          </a:prstGeom>
        </p:spPr>
      </p:pic>
      <p:sp>
        <p:nvSpPr>
          <p:cNvPr id="4" name="Footer Placeholder 3">
            <a:extLst>
              <a:ext uri="{FF2B5EF4-FFF2-40B4-BE49-F238E27FC236}">
                <a16:creationId xmlns:a16="http://schemas.microsoft.com/office/drawing/2014/main" id="{C25C06F8-572E-4722-BA37-AB2053B79A24}"/>
              </a:ext>
            </a:extLst>
          </p:cNvPr>
          <p:cNvSpPr>
            <a:spLocks noGrp="1"/>
          </p:cNvSpPr>
          <p:nvPr>
            <p:ph type="ftr" sz="quarter" idx="11"/>
          </p:nvPr>
        </p:nvSpPr>
        <p:spPr/>
        <p:txBody>
          <a:bodyPr/>
          <a:lstStyle/>
          <a:p>
            <a:r>
              <a:rPr lang="en-US"/>
              <a:t>NRCS | SHD | Resource Concerns &amp; Soil Health Indicators | v3.0</a:t>
            </a:r>
          </a:p>
        </p:txBody>
      </p:sp>
      <p:sp>
        <p:nvSpPr>
          <p:cNvPr id="5" name="TextBox 4">
            <a:extLst>
              <a:ext uri="{FF2B5EF4-FFF2-40B4-BE49-F238E27FC236}">
                <a16:creationId xmlns:a16="http://schemas.microsoft.com/office/drawing/2014/main" id="{7D095842-063B-468E-9B6C-B42F59BDA996}"/>
              </a:ext>
            </a:extLst>
          </p:cNvPr>
          <p:cNvSpPr txBox="1"/>
          <p:nvPr/>
        </p:nvSpPr>
        <p:spPr>
          <a:xfrm>
            <a:off x="1384111" y="2573383"/>
            <a:ext cx="6036143" cy="2862322"/>
          </a:xfrm>
          <a:prstGeom prst="rect">
            <a:avLst/>
          </a:prstGeom>
          <a:solidFill>
            <a:schemeClr val="bg1"/>
          </a:solidFill>
          <a:ln w="57150">
            <a:solidFill>
              <a:srgbClr val="005941"/>
            </a:solidFill>
          </a:ln>
        </p:spPr>
        <p:txBody>
          <a:bodyPr wrap="square" rtlCol="0">
            <a:spAutoFit/>
          </a:bodyPr>
          <a:lstStyle/>
          <a:p>
            <a:r>
              <a:rPr lang="en-US" sz="2000" b="1"/>
              <a:t>Limitations to Soil Health Interpretations</a:t>
            </a:r>
            <a:r>
              <a:rPr lang="en-US" sz="2000"/>
              <a:t>: They represent a soil’s vulnerability based on inherent properties, but management is the primary driver of whether the resource concern is present. </a:t>
            </a:r>
            <a:r>
              <a:rPr lang="en-US" sz="2000">
                <a:highlight>
                  <a:srgbClr val="FFFF00"/>
                </a:highlight>
              </a:rPr>
              <a:t>Need site-specific information on cropping systems to properly assess soil health/indicators/interpretations </a:t>
            </a:r>
            <a:r>
              <a:rPr lang="en-US" sz="2000"/>
              <a:t>(e.g., crop rotations, cover crops, irrigation system, irrigation water quality, soil stratification, soil texture, fertility, tillage, grazing, etc.)</a:t>
            </a:r>
          </a:p>
        </p:txBody>
      </p:sp>
    </p:spTree>
    <p:extLst>
      <p:ext uri="{BB962C8B-B14F-4D97-AF65-F5344CB8AC3E}">
        <p14:creationId xmlns:p14="http://schemas.microsoft.com/office/powerpoint/2010/main" val="3894933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6F0152C-0F3C-4BDB-89F6-96604A3976F2}"/>
              </a:ext>
            </a:extLst>
          </p:cNvPr>
          <p:cNvSpPr>
            <a:spLocks noGrp="1"/>
          </p:cNvSpPr>
          <p:nvPr>
            <p:ph type="ftr" sz="quarter" idx="11"/>
          </p:nvPr>
        </p:nvSpPr>
        <p:spPr/>
        <p:txBody>
          <a:bodyPr/>
          <a:lstStyle/>
          <a:p>
            <a:r>
              <a:rPr lang="en-US"/>
              <a:t>NRCS | SHD | Resource Concerns &amp; Soil Health Indicators | v3.0</a:t>
            </a:r>
          </a:p>
        </p:txBody>
      </p:sp>
      <p:sp>
        <p:nvSpPr>
          <p:cNvPr id="6" name="Title 1">
            <a:extLst>
              <a:ext uri="{FF2B5EF4-FFF2-40B4-BE49-F238E27FC236}">
                <a16:creationId xmlns:a16="http://schemas.microsoft.com/office/drawing/2014/main" id="{0C6A66BD-8664-49D7-9F2A-177C412C178C}"/>
              </a:ext>
            </a:extLst>
          </p:cNvPr>
          <p:cNvSpPr>
            <a:spLocks noGrp="1"/>
          </p:cNvSpPr>
          <p:nvPr>
            <p:ph type="title"/>
          </p:nvPr>
        </p:nvSpPr>
        <p:spPr>
          <a:xfrm>
            <a:off x="3209573" y="0"/>
            <a:ext cx="2704485" cy="842791"/>
          </a:xfrm>
        </p:spPr>
        <p:txBody>
          <a:bodyPr/>
          <a:lstStyle/>
          <a:p>
            <a:r>
              <a:rPr lang="en-US"/>
              <a:t>CART</a:t>
            </a:r>
          </a:p>
        </p:txBody>
      </p:sp>
      <p:sp>
        <p:nvSpPr>
          <p:cNvPr id="9" name="TextBox 8">
            <a:extLst>
              <a:ext uri="{FF2B5EF4-FFF2-40B4-BE49-F238E27FC236}">
                <a16:creationId xmlns:a16="http://schemas.microsoft.com/office/drawing/2014/main" id="{B3A72B59-FC93-4F57-AC11-2E1B0E1633BD}"/>
              </a:ext>
            </a:extLst>
          </p:cNvPr>
          <p:cNvSpPr txBox="1"/>
          <p:nvPr/>
        </p:nvSpPr>
        <p:spPr>
          <a:xfrm>
            <a:off x="2980544" y="581181"/>
            <a:ext cx="3006274" cy="523220"/>
          </a:xfrm>
          <a:prstGeom prst="rect">
            <a:avLst/>
          </a:prstGeom>
          <a:noFill/>
        </p:spPr>
        <p:txBody>
          <a:bodyPr wrap="square" rtlCol="0">
            <a:spAutoFit/>
          </a:bodyPr>
          <a:lstStyle/>
          <a:p>
            <a:r>
              <a:rPr lang="en-US" sz="2800"/>
              <a:t>Guidance Available</a:t>
            </a:r>
          </a:p>
        </p:txBody>
      </p:sp>
      <p:sp>
        <p:nvSpPr>
          <p:cNvPr id="2" name="Rectangle 1">
            <a:extLst>
              <a:ext uri="{FF2B5EF4-FFF2-40B4-BE49-F238E27FC236}">
                <a16:creationId xmlns:a16="http://schemas.microsoft.com/office/drawing/2014/main" id="{88299910-8643-4C0E-8DB7-EEC1A69EBABA}"/>
              </a:ext>
            </a:extLst>
          </p:cNvPr>
          <p:cNvSpPr/>
          <p:nvPr/>
        </p:nvSpPr>
        <p:spPr>
          <a:xfrm>
            <a:off x="842983" y="6035675"/>
            <a:ext cx="7756478" cy="646331"/>
          </a:xfrm>
          <a:prstGeom prst="rect">
            <a:avLst/>
          </a:prstGeom>
        </p:spPr>
        <p:txBody>
          <a:bodyPr wrap="square">
            <a:spAutoFit/>
          </a:bodyPr>
          <a:lstStyle/>
          <a:p>
            <a:r>
              <a:rPr lang="en-US">
                <a:hlinkClick r:id="rId3"/>
              </a:rPr>
              <a:t>2021 Supplemental Guidance for Soil Health Assessment in CART</a:t>
            </a:r>
            <a:endParaRPr lang="en-US"/>
          </a:p>
          <a:p>
            <a:endParaRPr lang="en-US"/>
          </a:p>
        </p:txBody>
      </p:sp>
      <p:sp>
        <p:nvSpPr>
          <p:cNvPr id="4" name="TextBox 3">
            <a:extLst>
              <a:ext uri="{FF2B5EF4-FFF2-40B4-BE49-F238E27FC236}">
                <a16:creationId xmlns:a16="http://schemas.microsoft.com/office/drawing/2014/main" id="{EDC5CC33-940F-42A8-B8AA-84AD14E96B2A}"/>
              </a:ext>
            </a:extLst>
          </p:cNvPr>
          <p:cNvSpPr txBox="1"/>
          <p:nvPr/>
        </p:nvSpPr>
        <p:spPr>
          <a:xfrm>
            <a:off x="683576" y="4281349"/>
            <a:ext cx="7756478" cy="1754326"/>
          </a:xfrm>
          <a:prstGeom prst="rect">
            <a:avLst/>
          </a:prstGeom>
          <a:noFill/>
        </p:spPr>
        <p:txBody>
          <a:bodyPr wrap="square" rtlCol="0">
            <a:spAutoFit/>
          </a:bodyPr>
          <a:lstStyle/>
          <a:p>
            <a:r>
              <a:rPr lang="en-US"/>
              <a:t>Document for Supplemental Guidance for Soil Health Resource Concerns in CART is available in Teams- NRCS Soil Health Team- Files - CART Docs.  It references the CART Manual- CART Version 3.0 And  2021 CART HELP Guide , the memo sent on 1/28/21, and the Most recent version of the IFSHA ver. 1.4 Jan. 2021, Survey 123 instructions</a:t>
            </a:r>
          </a:p>
          <a:p>
            <a:endParaRPr lang="en-US"/>
          </a:p>
        </p:txBody>
      </p:sp>
      <p:sp>
        <p:nvSpPr>
          <p:cNvPr id="7" name="TextBox 6">
            <a:extLst>
              <a:ext uri="{FF2B5EF4-FFF2-40B4-BE49-F238E27FC236}">
                <a16:creationId xmlns:a16="http://schemas.microsoft.com/office/drawing/2014/main" id="{731E2F37-0C4A-42B3-AAC2-C2348549385D}"/>
              </a:ext>
            </a:extLst>
          </p:cNvPr>
          <p:cNvSpPr txBox="1"/>
          <p:nvPr/>
        </p:nvSpPr>
        <p:spPr>
          <a:xfrm>
            <a:off x="852922" y="5675015"/>
            <a:ext cx="5709705" cy="369332"/>
          </a:xfrm>
          <a:prstGeom prst="rect">
            <a:avLst/>
          </a:prstGeom>
          <a:noFill/>
        </p:spPr>
        <p:txBody>
          <a:bodyPr wrap="none" rtlCol="0">
            <a:spAutoFit/>
          </a:bodyPr>
          <a:lstStyle/>
          <a:p>
            <a:r>
              <a:rPr lang="en-US">
                <a:hlinkClick r:id="rId4"/>
              </a:rPr>
              <a:t>CART Resource Concern Assessment Document Version 3</a:t>
            </a:r>
            <a:endParaRPr lang="en-US"/>
          </a:p>
        </p:txBody>
      </p:sp>
      <p:pic>
        <p:nvPicPr>
          <p:cNvPr id="8" name="Picture 7">
            <a:extLst>
              <a:ext uri="{FF2B5EF4-FFF2-40B4-BE49-F238E27FC236}">
                <a16:creationId xmlns:a16="http://schemas.microsoft.com/office/drawing/2014/main" id="{A2A68F84-6292-46F9-9E1F-DC90C8F7D2E7}"/>
              </a:ext>
            </a:extLst>
          </p:cNvPr>
          <p:cNvPicPr>
            <a:picLocks noChangeAspect="1"/>
          </p:cNvPicPr>
          <p:nvPr/>
        </p:nvPicPr>
        <p:blipFill rotWithShape="1">
          <a:blip r:embed="rId5"/>
          <a:srcRect r="23461" b="18513"/>
          <a:stretch/>
        </p:blipFill>
        <p:spPr>
          <a:xfrm>
            <a:off x="122957" y="1163933"/>
            <a:ext cx="9021043" cy="3055704"/>
          </a:xfrm>
          <a:prstGeom prst="rect">
            <a:avLst/>
          </a:prstGeom>
        </p:spPr>
      </p:pic>
      <p:cxnSp>
        <p:nvCxnSpPr>
          <p:cNvPr id="12" name="Straight Arrow Connector 11">
            <a:extLst>
              <a:ext uri="{FF2B5EF4-FFF2-40B4-BE49-F238E27FC236}">
                <a16:creationId xmlns:a16="http://schemas.microsoft.com/office/drawing/2014/main" id="{DB3C4420-AFF1-49D0-AC23-9DDADF82770B}"/>
              </a:ext>
            </a:extLst>
          </p:cNvPr>
          <p:cNvCxnSpPr/>
          <p:nvPr/>
        </p:nvCxnSpPr>
        <p:spPr>
          <a:xfrm flipH="1">
            <a:off x="1905000" y="2513677"/>
            <a:ext cx="685800" cy="35621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54012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45011-0663-402C-9414-BD6AA3A94AA4}"/>
              </a:ext>
            </a:extLst>
          </p:cNvPr>
          <p:cNvSpPr>
            <a:spLocks noGrp="1"/>
          </p:cNvSpPr>
          <p:nvPr>
            <p:ph type="title"/>
          </p:nvPr>
        </p:nvSpPr>
        <p:spPr/>
        <p:txBody>
          <a:bodyPr/>
          <a:lstStyle/>
          <a:p>
            <a:r>
              <a:rPr lang="en-US"/>
              <a:t>CART Help Doc.</a:t>
            </a:r>
          </a:p>
        </p:txBody>
      </p:sp>
      <p:sp>
        <p:nvSpPr>
          <p:cNvPr id="3" name="Content Placeholder 2">
            <a:extLst>
              <a:ext uri="{FF2B5EF4-FFF2-40B4-BE49-F238E27FC236}">
                <a16:creationId xmlns:a16="http://schemas.microsoft.com/office/drawing/2014/main" id="{DC55DF1B-4580-4E9B-B697-1FD3C7C3120A}"/>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F2EE93BD-4CD9-4D6F-90A6-5413A35B821F}"/>
              </a:ext>
            </a:extLst>
          </p:cNvPr>
          <p:cNvSpPr>
            <a:spLocks noGrp="1"/>
          </p:cNvSpPr>
          <p:nvPr>
            <p:ph sz="half" idx="2"/>
          </p:nvPr>
        </p:nvSpPr>
        <p:spPr/>
        <p:txBody>
          <a:bodyPr/>
          <a:lstStyle/>
          <a:p>
            <a:endParaRPr lang="en-US"/>
          </a:p>
        </p:txBody>
      </p:sp>
      <p:sp>
        <p:nvSpPr>
          <p:cNvPr id="5" name="Footer Placeholder 4">
            <a:extLst>
              <a:ext uri="{FF2B5EF4-FFF2-40B4-BE49-F238E27FC236}">
                <a16:creationId xmlns:a16="http://schemas.microsoft.com/office/drawing/2014/main" id="{93071B7F-4B2A-4945-B88E-23ADAD695160}"/>
              </a:ext>
            </a:extLst>
          </p:cNvPr>
          <p:cNvSpPr>
            <a:spLocks noGrp="1"/>
          </p:cNvSpPr>
          <p:nvPr>
            <p:ph type="ftr" sz="quarter" idx="11"/>
          </p:nvPr>
        </p:nvSpPr>
        <p:spPr/>
        <p:txBody>
          <a:bodyPr/>
          <a:lstStyle/>
          <a:p>
            <a:r>
              <a:rPr lang="en-US"/>
              <a:t>NRCS | SHD | Resource Concerns &amp; Soil Health Indicators | v3.0</a:t>
            </a:r>
          </a:p>
        </p:txBody>
      </p:sp>
      <p:pic>
        <p:nvPicPr>
          <p:cNvPr id="7" name="Picture 6">
            <a:extLst>
              <a:ext uri="{FF2B5EF4-FFF2-40B4-BE49-F238E27FC236}">
                <a16:creationId xmlns:a16="http://schemas.microsoft.com/office/drawing/2014/main" id="{39EA0D8B-DEC4-4091-ADAB-3B119428E73F}"/>
              </a:ext>
            </a:extLst>
          </p:cNvPr>
          <p:cNvPicPr>
            <a:picLocks noChangeAspect="1"/>
          </p:cNvPicPr>
          <p:nvPr/>
        </p:nvPicPr>
        <p:blipFill>
          <a:blip r:embed="rId3"/>
          <a:stretch>
            <a:fillRect/>
          </a:stretch>
        </p:blipFill>
        <p:spPr>
          <a:xfrm>
            <a:off x="532463" y="1164649"/>
            <a:ext cx="8431916" cy="4846407"/>
          </a:xfrm>
          <a:prstGeom prst="rect">
            <a:avLst/>
          </a:prstGeom>
        </p:spPr>
      </p:pic>
    </p:spTree>
    <p:extLst>
      <p:ext uri="{BB962C8B-B14F-4D97-AF65-F5344CB8AC3E}">
        <p14:creationId xmlns:p14="http://schemas.microsoft.com/office/powerpoint/2010/main" val="1017399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9F03A-9108-4CC9-8D31-C1929FB78FD2}"/>
              </a:ext>
            </a:extLst>
          </p:cNvPr>
          <p:cNvSpPr>
            <a:spLocks noGrp="1"/>
          </p:cNvSpPr>
          <p:nvPr>
            <p:ph type="title"/>
          </p:nvPr>
        </p:nvSpPr>
        <p:spPr>
          <a:xfrm>
            <a:off x="6649641" y="1190169"/>
            <a:ext cx="1930721" cy="842791"/>
          </a:xfrm>
        </p:spPr>
        <p:txBody>
          <a:bodyPr>
            <a:normAutofit fontScale="90000"/>
          </a:bodyPr>
          <a:lstStyle/>
          <a:p>
            <a:r>
              <a:rPr lang="en-US"/>
              <a:t>Cart Help Doc.</a:t>
            </a:r>
          </a:p>
        </p:txBody>
      </p:sp>
      <p:pic>
        <p:nvPicPr>
          <p:cNvPr id="7" name="Content Placeholder 6">
            <a:extLst>
              <a:ext uri="{FF2B5EF4-FFF2-40B4-BE49-F238E27FC236}">
                <a16:creationId xmlns:a16="http://schemas.microsoft.com/office/drawing/2014/main" id="{D9F19844-E570-43A0-8EFD-498202A56E95}"/>
              </a:ext>
            </a:extLst>
          </p:cNvPr>
          <p:cNvPicPr>
            <a:picLocks noGrp="1" noChangeAspect="1"/>
          </p:cNvPicPr>
          <p:nvPr>
            <p:ph sz="half" idx="1"/>
          </p:nvPr>
        </p:nvPicPr>
        <p:blipFill>
          <a:blip r:embed="rId3"/>
          <a:stretch>
            <a:fillRect/>
          </a:stretch>
        </p:blipFill>
        <p:spPr>
          <a:xfrm>
            <a:off x="1781749" y="23387"/>
            <a:ext cx="5223446" cy="3391256"/>
          </a:xfrm>
        </p:spPr>
      </p:pic>
      <p:sp>
        <p:nvSpPr>
          <p:cNvPr id="5" name="Footer Placeholder 4">
            <a:extLst>
              <a:ext uri="{FF2B5EF4-FFF2-40B4-BE49-F238E27FC236}">
                <a16:creationId xmlns:a16="http://schemas.microsoft.com/office/drawing/2014/main" id="{287AF2A5-BDCF-47F5-BF8E-A0976044CFA1}"/>
              </a:ext>
            </a:extLst>
          </p:cNvPr>
          <p:cNvSpPr>
            <a:spLocks noGrp="1"/>
          </p:cNvSpPr>
          <p:nvPr>
            <p:ph type="ftr" sz="quarter" idx="11"/>
          </p:nvPr>
        </p:nvSpPr>
        <p:spPr/>
        <p:txBody>
          <a:bodyPr/>
          <a:lstStyle/>
          <a:p>
            <a:r>
              <a:rPr lang="en-US"/>
              <a:t>NRCS | SHD | Resource Concerns &amp; Soil Health Indicators | v3.0</a:t>
            </a:r>
          </a:p>
        </p:txBody>
      </p:sp>
      <p:pic>
        <p:nvPicPr>
          <p:cNvPr id="9" name="Content Placeholder 8">
            <a:extLst>
              <a:ext uri="{FF2B5EF4-FFF2-40B4-BE49-F238E27FC236}">
                <a16:creationId xmlns:a16="http://schemas.microsoft.com/office/drawing/2014/main" id="{24066F18-8699-4C12-88CF-68787106081C}"/>
              </a:ext>
            </a:extLst>
          </p:cNvPr>
          <p:cNvPicPr>
            <a:picLocks noGrp="1" noChangeAspect="1"/>
          </p:cNvPicPr>
          <p:nvPr>
            <p:ph sz="half" idx="2"/>
          </p:nvPr>
        </p:nvPicPr>
        <p:blipFill>
          <a:blip r:embed="rId4"/>
          <a:stretch>
            <a:fillRect/>
          </a:stretch>
        </p:blipFill>
        <p:spPr>
          <a:xfrm>
            <a:off x="1602188" y="3293165"/>
            <a:ext cx="5571760" cy="3565402"/>
          </a:xfrm>
        </p:spPr>
      </p:pic>
    </p:spTree>
    <p:extLst>
      <p:ext uri="{BB962C8B-B14F-4D97-AF65-F5344CB8AC3E}">
        <p14:creationId xmlns:p14="http://schemas.microsoft.com/office/powerpoint/2010/main" val="13547122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54EBB-131D-7CB1-8C71-90E51D8E54D4}"/>
              </a:ext>
            </a:extLst>
          </p:cNvPr>
          <p:cNvSpPr>
            <a:spLocks noGrp="1"/>
          </p:cNvSpPr>
          <p:nvPr>
            <p:ph type="title"/>
          </p:nvPr>
        </p:nvSpPr>
        <p:spPr>
          <a:xfrm>
            <a:off x="1269249" y="63268"/>
            <a:ext cx="6719801" cy="842791"/>
          </a:xfrm>
        </p:spPr>
        <p:txBody>
          <a:bodyPr/>
          <a:lstStyle/>
          <a:p>
            <a:r>
              <a:rPr lang="en-US"/>
              <a:t>CART DEMO</a:t>
            </a:r>
          </a:p>
        </p:txBody>
      </p:sp>
      <p:sp>
        <p:nvSpPr>
          <p:cNvPr id="3" name="Content Placeholder 2">
            <a:extLst>
              <a:ext uri="{FF2B5EF4-FFF2-40B4-BE49-F238E27FC236}">
                <a16:creationId xmlns:a16="http://schemas.microsoft.com/office/drawing/2014/main" id="{9D3DC854-1DDA-E7D1-A386-F03B1D51635C}"/>
              </a:ext>
            </a:extLst>
          </p:cNvPr>
          <p:cNvSpPr>
            <a:spLocks noGrp="1"/>
          </p:cNvSpPr>
          <p:nvPr>
            <p:ph sz="half" idx="1"/>
          </p:nvPr>
        </p:nvSpPr>
        <p:spPr>
          <a:xfrm>
            <a:off x="1095374" y="2231621"/>
            <a:ext cx="7743825" cy="2083204"/>
          </a:xfrm>
        </p:spPr>
        <p:txBody>
          <a:bodyPr/>
          <a:lstStyle/>
          <a:p>
            <a:pPr marL="0" indent="0">
              <a:buNone/>
            </a:pPr>
            <a:r>
              <a:rPr lang="en-US" dirty="0"/>
              <a:t>Bring in Cart Expert to demonstrate how to select the appropriate RC given a completed IFSHA</a:t>
            </a:r>
          </a:p>
        </p:txBody>
      </p:sp>
      <p:sp>
        <p:nvSpPr>
          <p:cNvPr id="5" name="Footer Placeholder 4">
            <a:extLst>
              <a:ext uri="{FF2B5EF4-FFF2-40B4-BE49-F238E27FC236}">
                <a16:creationId xmlns:a16="http://schemas.microsoft.com/office/drawing/2014/main" id="{103D7A5E-FDB0-F37B-1BD1-A9A9183A482F}"/>
              </a:ext>
            </a:extLst>
          </p:cNvPr>
          <p:cNvSpPr>
            <a:spLocks noGrp="1"/>
          </p:cNvSpPr>
          <p:nvPr>
            <p:ph type="ftr" sz="quarter" idx="11"/>
          </p:nvPr>
        </p:nvSpPr>
        <p:spPr/>
        <p:txBody>
          <a:bodyPr/>
          <a:lstStyle/>
          <a:p>
            <a:r>
              <a:rPr lang="en-US"/>
              <a:t>NRCS | SHD | Resource Concerns &amp; Soil Health Indicators | v3.0</a:t>
            </a:r>
          </a:p>
        </p:txBody>
      </p:sp>
    </p:spTree>
    <p:extLst>
      <p:ext uri="{BB962C8B-B14F-4D97-AF65-F5344CB8AC3E}">
        <p14:creationId xmlns:p14="http://schemas.microsoft.com/office/powerpoint/2010/main" val="35724027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7609E-FDCE-E0CB-5BE7-D90EE6A2138B}"/>
              </a:ext>
            </a:extLst>
          </p:cNvPr>
          <p:cNvSpPr>
            <a:spLocks noGrp="1"/>
          </p:cNvSpPr>
          <p:nvPr>
            <p:ph type="title"/>
          </p:nvPr>
        </p:nvSpPr>
        <p:spPr>
          <a:xfrm>
            <a:off x="1269249" y="2181110"/>
            <a:ext cx="6719801" cy="842791"/>
          </a:xfrm>
        </p:spPr>
        <p:txBody>
          <a:bodyPr>
            <a:noAutofit/>
          </a:bodyPr>
          <a:lstStyle/>
          <a:p>
            <a:r>
              <a:rPr lang="en-US" sz="6600" dirty="0"/>
              <a:t>Following slides are optional to slide 40</a:t>
            </a:r>
          </a:p>
        </p:txBody>
      </p:sp>
      <p:sp>
        <p:nvSpPr>
          <p:cNvPr id="3" name="Content Placeholder 2">
            <a:extLst>
              <a:ext uri="{FF2B5EF4-FFF2-40B4-BE49-F238E27FC236}">
                <a16:creationId xmlns:a16="http://schemas.microsoft.com/office/drawing/2014/main" id="{D6FF4DDC-DF6B-54F7-8D75-BA10E1D2F151}"/>
              </a:ext>
            </a:extLst>
          </p:cNvPr>
          <p:cNvSpPr>
            <a:spLocks noGrp="1"/>
          </p:cNvSpPr>
          <p:nvPr>
            <p:ph sz="half" idx="1"/>
          </p:nvPr>
        </p:nvSpPr>
        <p:spPr/>
        <p:txBody>
          <a:bodyPr/>
          <a:lstStyle/>
          <a:p>
            <a:endParaRPr lang="en-US"/>
          </a:p>
        </p:txBody>
      </p:sp>
      <p:sp>
        <p:nvSpPr>
          <p:cNvPr id="5" name="Footer Placeholder 4">
            <a:extLst>
              <a:ext uri="{FF2B5EF4-FFF2-40B4-BE49-F238E27FC236}">
                <a16:creationId xmlns:a16="http://schemas.microsoft.com/office/drawing/2014/main" id="{BC6B0F02-B033-CCA2-BA92-C3BA007CB5AB}"/>
              </a:ext>
            </a:extLst>
          </p:cNvPr>
          <p:cNvSpPr>
            <a:spLocks noGrp="1"/>
          </p:cNvSpPr>
          <p:nvPr>
            <p:ph type="ftr" sz="quarter" idx="11"/>
          </p:nvPr>
        </p:nvSpPr>
        <p:spPr/>
        <p:txBody>
          <a:bodyPr/>
          <a:lstStyle/>
          <a:p>
            <a:r>
              <a:rPr lang="en-US"/>
              <a:t>NRCS | SHD | Resource Concerns &amp; Soil Health Indicators | v3.0</a:t>
            </a:r>
          </a:p>
        </p:txBody>
      </p:sp>
    </p:spTree>
    <p:extLst>
      <p:ext uri="{BB962C8B-B14F-4D97-AF65-F5344CB8AC3E}">
        <p14:creationId xmlns:p14="http://schemas.microsoft.com/office/powerpoint/2010/main" val="34514695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6F0152C-0F3C-4BDB-89F6-96604A3976F2}"/>
              </a:ext>
            </a:extLst>
          </p:cNvPr>
          <p:cNvSpPr>
            <a:spLocks noGrp="1"/>
          </p:cNvSpPr>
          <p:nvPr>
            <p:ph type="ftr" sz="quarter" idx="11"/>
          </p:nvPr>
        </p:nvSpPr>
        <p:spPr/>
        <p:txBody>
          <a:bodyPr/>
          <a:lstStyle/>
          <a:p>
            <a:r>
              <a:rPr lang="en-US"/>
              <a:t>NRCS | SHD | Resource Concerns &amp; Soil Health Indicators | v3.0</a:t>
            </a:r>
          </a:p>
        </p:txBody>
      </p:sp>
      <p:sp>
        <p:nvSpPr>
          <p:cNvPr id="6" name="Title 1">
            <a:extLst>
              <a:ext uri="{FF2B5EF4-FFF2-40B4-BE49-F238E27FC236}">
                <a16:creationId xmlns:a16="http://schemas.microsoft.com/office/drawing/2014/main" id="{0C6A66BD-8664-49D7-9F2A-177C412C178C}"/>
              </a:ext>
            </a:extLst>
          </p:cNvPr>
          <p:cNvSpPr>
            <a:spLocks noGrp="1"/>
          </p:cNvSpPr>
          <p:nvPr>
            <p:ph type="title"/>
          </p:nvPr>
        </p:nvSpPr>
        <p:spPr>
          <a:xfrm>
            <a:off x="3209573" y="0"/>
            <a:ext cx="2704485" cy="842791"/>
          </a:xfrm>
        </p:spPr>
        <p:txBody>
          <a:bodyPr/>
          <a:lstStyle/>
          <a:p>
            <a:r>
              <a:rPr lang="en-US"/>
              <a:t>CART</a:t>
            </a:r>
          </a:p>
        </p:txBody>
      </p:sp>
      <p:sp>
        <p:nvSpPr>
          <p:cNvPr id="9" name="TextBox 8">
            <a:extLst>
              <a:ext uri="{FF2B5EF4-FFF2-40B4-BE49-F238E27FC236}">
                <a16:creationId xmlns:a16="http://schemas.microsoft.com/office/drawing/2014/main" id="{B3A72B59-FC93-4F57-AC11-2E1B0E1633BD}"/>
              </a:ext>
            </a:extLst>
          </p:cNvPr>
          <p:cNvSpPr txBox="1"/>
          <p:nvPr/>
        </p:nvSpPr>
        <p:spPr>
          <a:xfrm>
            <a:off x="2948700" y="511713"/>
            <a:ext cx="4831308" cy="523220"/>
          </a:xfrm>
          <a:prstGeom prst="rect">
            <a:avLst/>
          </a:prstGeom>
          <a:noFill/>
        </p:spPr>
        <p:txBody>
          <a:bodyPr wrap="square" rtlCol="0">
            <a:spAutoFit/>
          </a:bodyPr>
          <a:lstStyle/>
          <a:p>
            <a:r>
              <a:rPr lang="en-US" sz="2800"/>
              <a:t>Organic Matter Depletion</a:t>
            </a:r>
          </a:p>
        </p:txBody>
      </p:sp>
      <p:pic>
        <p:nvPicPr>
          <p:cNvPr id="7" name="Picture 6">
            <a:extLst>
              <a:ext uri="{FF2B5EF4-FFF2-40B4-BE49-F238E27FC236}">
                <a16:creationId xmlns:a16="http://schemas.microsoft.com/office/drawing/2014/main" id="{F4D5CF61-61F0-44D3-9D3A-AE5C2875ACF2}"/>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1051788" y="1227124"/>
            <a:ext cx="6339840" cy="1143037"/>
          </a:xfrm>
          <a:prstGeom prst="rect">
            <a:avLst/>
          </a:prstGeom>
          <a:ln>
            <a:noFill/>
          </a:ln>
          <a:extLst>
            <a:ext uri="{53640926-AAD7-44D8-BBD7-CCE9431645EC}">
              <a14:shadowObscured xmlns:a14="http://schemas.microsoft.com/office/drawing/2010/main"/>
            </a:ext>
          </a:extLst>
        </p:spPr>
      </p:pic>
      <p:pic>
        <p:nvPicPr>
          <p:cNvPr id="2" name="Picture 1">
            <a:extLst>
              <a:ext uri="{FF2B5EF4-FFF2-40B4-BE49-F238E27FC236}">
                <a16:creationId xmlns:a16="http://schemas.microsoft.com/office/drawing/2014/main" id="{B916CAB9-CA42-4F3D-8B26-56DD2511A25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06144" y="2664039"/>
            <a:ext cx="6216241" cy="1181202"/>
          </a:xfrm>
          <a:prstGeom prst="rect">
            <a:avLst/>
          </a:prstGeom>
        </p:spPr>
      </p:pic>
      <p:pic>
        <p:nvPicPr>
          <p:cNvPr id="3" name="Picture 2">
            <a:extLst>
              <a:ext uri="{FF2B5EF4-FFF2-40B4-BE49-F238E27FC236}">
                <a16:creationId xmlns:a16="http://schemas.microsoft.com/office/drawing/2014/main" id="{462D0B23-F5F5-41EA-95E9-A5284A2A455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233671" y="3730396"/>
            <a:ext cx="6175067" cy="1002867"/>
          </a:xfrm>
          <a:prstGeom prst="rect">
            <a:avLst/>
          </a:prstGeom>
        </p:spPr>
      </p:pic>
      <p:pic>
        <p:nvPicPr>
          <p:cNvPr id="4" name="Picture 3">
            <a:extLst>
              <a:ext uri="{FF2B5EF4-FFF2-40B4-BE49-F238E27FC236}">
                <a16:creationId xmlns:a16="http://schemas.microsoft.com/office/drawing/2014/main" id="{B355F9B4-CF37-40C7-B493-36166F02BC60}"/>
              </a:ext>
            </a:extLst>
          </p:cNvPr>
          <p:cNvPicPr>
            <a:picLocks noChangeAspect="1"/>
          </p:cNvPicPr>
          <p:nvPr/>
        </p:nvPicPr>
        <p:blipFill>
          <a:blip r:embed="rId6"/>
          <a:stretch>
            <a:fillRect/>
          </a:stretch>
        </p:blipFill>
        <p:spPr>
          <a:xfrm>
            <a:off x="1175038" y="4731847"/>
            <a:ext cx="6233700" cy="510584"/>
          </a:xfrm>
          <a:prstGeom prst="rect">
            <a:avLst/>
          </a:prstGeom>
        </p:spPr>
      </p:pic>
      <p:pic>
        <p:nvPicPr>
          <p:cNvPr id="10" name="Picture 9">
            <a:extLst>
              <a:ext uri="{FF2B5EF4-FFF2-40B4-BE49-F238E27FC236}">
                <a16:creationId xmlns:a16="http://schemas.microsoft.com/office/drawing/2014/main" id="{515F06FD-78B3-4E58-9162-04A7D898A65E}"/>
              </a:ext>
            </a:extLst>
          </p:cNvPr>
          <p:cNvPicPr>
            <a:picLocks noChangeAspect="1"/>
          </p:cNvPicPr>
          <p:nvPr/>
        </p:nvPicPr>
        <p:blipFill>
          <a:blip r:embed="rId7"/>
          <a:stretch>
            <a:fillRect/>
          </a:stretch>
        </p:blipFill>
        <p:spPr>
          <a:xfrm>
            <a:off x="1206881" y="5223134"/>
            <a:ext cx="6142252" cy="563929"/>
          </a:xfrm>
          <a:prstGeom prst="rect">
            <a:avLst/>
          </a:prstGeom>
        </p:spPr>
      </p:pic>
      <p:pic>
        <p:nvPicPr>
          <p:cNvPr id="11" name="Picture 10">
            <a:extLst>
              <a:ext uri="{FF2B5EF4-FFF2-40B4-BE49-F238E27FC236}">
                <a16:creationId xmlns:a16="http://schemas.microsoft.com/office/drawing/2014/main" id="{51A882CB-6C62-4D29-A168-A26D4E407D37}"/>
              </a:ext>
            </a:extLst>
          </p:cNvPr>
          <p:cNvPicPr>
            <a:picLocks noChangeAspect="1"/>
          </p:cNvPicPr>
          <p:nvPr/>
        </p:nvPicPr>
        <p:blipFill>
          <a:blip r:embed="rId8"/>
          <a:stretch>
            <a:fillRect/>
          </a:stretch>
        </p:blipFill>
        <p:spPr>
          <a:xfrm>
            <a:off x="1206144" y="5766399"/>
            <a:ext cx="6294665" cy="533446"/>
          </a:xfrm>
          <a:prstGeom prst="rect">
            <a:avLst/>
          </a:prstGeom>
        </p:spPr>
      </p:pic>
    </p:spTree>
    <p:extLst>
      <p:ext uri="{BB962C8B-B14F-4D97-AF65-F5344CB8AC3E}">
        <p14:creationId xmlns:p14="http://schemas.microsoft.com/office/powerpoint/2010/main" val="15593620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4A57-E657-48A6-9BD9-5FD5ABDF08DD}"/>
              </a:ext>
            </a:extLst>
          </p:cNvPr>
          <p:cNvSpPr>
            <a:spLocks noGrp="1"/>
          </p:cNvSpPr>
          <p:nvPr>
            <p:ph type="title"/>
          </p:nvPr>
        </p:nvSpPr>
        <p:spPr>
          <a:xfrm>
            <a:off x="3204376" y="70928"/>
            <a:ext cx="2704485" cy="842791"/>
          </a:xfrm>
        </p:spPr>
        <p:txBody>
          <a:bodyPr/>
          <a:lstStyle/>
          <a:p>
            <a:r>
              <a:rPr lang="en-US"/>
              <a:t>CART</a:t>
            </a:r>
          </a:p>
        </p:txBody>
      </p:sp>
      <p:sp>
        <p:nvSpPr>
          <p:cNvPr id="5" name="Footer Placeholder 4">
            <a:extLst>
              <a:ext uri="{FF2B5EF4-FFF2-40B4-BE49-F238E27FC236}">
                <a16:creationId xmlns:a16="http://schemas.microsoft.com/office/drawing/2014/main" id="{4E62E73A-9A16-4730-A3F1-65D762B1606B}"/>
              </a:ext>
            </a:extLst>
          </p:cNvPr>
          <p:cNvSpPr>
            <a:spLocks noGrp="1"/>
          </p:cNvSpPr>
          <p:nvPr>
            <p:ph type="ftr" sz="quarter" idx="11"/>
          </p:nvPr>
        </p:nvSpPr>
        <p:spPr/>
        <p:txBody>
          <a:bodyPr/>
          <a:lstStyle/>
          <a:p>
            <a:r>
              <a:rPr lang="en-US"/>
              <a:t>NRCS | SHD | Resource Concerns &amp; Soil Health Indicators | v3.0</a:t>
            </a:r>
          </a:p>
        </p:txBody>
      </p:sp>
      <p:sp>
        <p:nvSpPr>
          <p:cNvPr id="8" name="TextBox 7">
            <a:extLst>
              <a:ext uri="{FF2B5EF4-FFF2-40B4-BE49-F238E27FC236}">
                <a16:creationId xmlns:a16="http://schemas.microsoft.com/office/drawing/2014/main" id="{857CB5FD-6E20-4DCD-BE6D-7B6EE1BC0630}"/>
              </a:ext>
            </a:extLst>
          </p:cNvPr>
          <p:cNvSpPr txBox="1"/>
          <p:nvPr/>
        </p:nvSpPr>
        <p:spPr>
          <a:xfrm>
            <a:off x="2292824" y="840931"/>
            <a:ext cx="5390866" cy="461665"/>
          </a:xfrm>
          <a:prstGeom prst="rect">
            <a:avLst/>
          </a:prstGeom>
          <a:noFill/>
        </p:spPr>
        <p:txBody>
          <a:bodyPr wrap="square" rtlCol="0">
            <a:spAutoFit/>
          </a:bodyPr>
          <a:lstStyle/>
          <a:p>
            <a:r>
              <a:rPr lang="en-US" sz="2400"/>
              <a:t>Soil Organism Habitat Degradation</a:t>
            </a:r>
          </a:p>
        </p:txBody>
      </p:sp>
      <p:pic>
        <p:nvPicPr>
          <p:cNvPr id="9" name="Picture 8">
            <a:extLst>
              <a:ext uri="{FF2B5EF4-FFF2-40B4-BE49-F238E27FC236}">
                <a16:creationId xmlns:a16="http://schemas.microsoft.com/office/drawing/2014/main" id="{CE592255-D04E-4FBD-B675-764F89ABBB7F}"/>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1036587" y="1367271"/>
            <a:ext cx="6621780" cy="1299210"/>
          </a:xfrm>
          <a:prstGeom prst="rect">
            <a:avLst/>
          </a:prstGeom>
          <a:ln>
            <a:solidFill>
              <a:schemeClr val="accent1"/>
            </a:solid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B207E06A-6752-4580-A19F-CB29838999A0}"/>
              </a:ext>
            </a:extLst>
          </p:cNvPr>
          <p:cNvPicPr>
            <a:picLocks noChangeAspect="1"/>
          </p:cNvPicPr>
          <p:nvPr/>
        </p:nvPicPr>
        <p:blipFill>
          <a:blip r:embed="rId4"/>
          <a:stretch>
            <a:fillRect/>
          </a:stretch>
        </p:blipFill>
        <p:spPr>
          <a:xfrm>
            <a:off x="1332943" y="2780383"/>
            <a:ext cx="6172735" cy="754445"/>
          </a:xfrm>
          <a:prstGeom prst="rect">
            <a:avLst/>
          </a:prstGeom>
        </p:spPr>
      </p:pic>
      <p:pic>
        <p:nvPicPr>
          <p:cNvPr id="10" name="Picture 9">
            <a:extLst>
              <a:ext uri="{FF2B5EF4-FFF2-40B4-BE49-F238E27FC236}">
                <a16:creationId xmlns:a16="http://schemas.microsoft.com/office/drawing/2014/main" id="{34489AF8-6D40-4F99-A1D5-7EECBFDA43B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1"/>
          <a:stretch/>
        </p:blipFill>
        <p:spPr>
          <a:xfrm>
            <a:off x="1355921" y="3434923"/>
            <a:ext cx="6195597" cy="1307463"/>
          </a:xfrm>
          <a:prstGeom prst="rect">
            <a:avLst/>
          </a:prstGeom>
        </p:spPr>
      </p:pic>
      <p:pic>
        <p:nvPicPr>
          <p:cNvPr id="11" name="Picture 10">
            <a:extLst>
              <a:ext uri="{FF2B5EF4-FFF2-40B4-BE49-F238E27FC236}">
                <a16:creationId xmlns:a16="http://schemas.microsoft.com/office/drawing/2014/main" id="{ADD93714-99BD-4902-8A2E-EEEEB9C0C161}"/>
              </a:ext>
            </a:extLst>
          </p:cNvPr>
          <p:cNvPicPr>
            <a:picLocks noChangeAspect="1"/>
          </p:cNvPicPr>
          <p:nvPr/>
        </p:nvPicPr>
        <p:blipFill>
          <a:blip r:embed="rId6"/>
          <a:stretch>
            <a:fillRect/>
          </a:stretch>
        </p:blipFill>
        <p:spPr>
          <a:xfrm>
            <a:off x="1386032" y="4721430"/>
            <a:ext cx="6058425" cy="419136"/>
          </a:xfrm>
          <a:prstGeom prst="rect">
            <a:avLst/>
          </a:prstGeom>
        </p:spPr>
      </p:pic>
      <p:pic>
        <p:nvPicPr>
          <p:cNvPr id="12" name="Picture 11">
            <a:extLst>
              <a:ext uri="{FF2B5EF4-FFF2-40B4-BE49-F238E27FC236}">
                <a16:creationId xmlns:a16="http://schemas.microsoft.com/office/drawing/2014/main" id="{D49ED059-D0FA-4D80-927E-A8F6220153E9}"/>
              </a:ext>
            </a:extLst>
          </p:cNvPr>
          <p:cNvPicPr>
            <a:picLocks noChangeAspect="1"/>
          </p:cNvPicPr>
          <p:nvPr/>
        </p:nvPicPr>
        <p:blipFill>
          <a:blip r:embed="rId7"/>
          <a:stretch>
            <a:fillRect/>
          </a:stretch>
        </p:blipFill>
        <p:spPr>
          <a:xfrm>
            <a:off x="1386031" y="5140566"/>
            <a:ext cx="6058425" cy="525826"/>
          </a:xfrm>
          <a:prstGeom prst="rect">
            <a:avLst/>
          </a:prstGeom>
        </p:spPr>
      </p:pic>
      <p:pic>
        <p:nvPicPr>
          <p:cNvPr id="13" name="Picture 12">
            <a:extLst>
              <a:ext uri="{FF2B5EF4-FFF2-40B4-BE49-F238E27FC236}">
                <a16:creationId xmlns:a16="http://schemas.microsoft.com/office/drawing/2014/main" id="{D5C80888-4319-469B-A57E-5040B8718D8D}"/>
              </a:ext>
            </a:extLst>
          </p:cNvPr>
          <p:cNvPicPr>
            <a:picLocks noChangeAspect="1"/>
          </p:cNvPicPr>
          <p:nvPr/>
        </p:nvPicPr>
        <p:blipFill>
          <a:blip r:embed="rId8"/>
          <a:stretch>
            <a:fillRect/>
          </a:stretch>
        </p:blipFill>
        <p:spPr>
          <a:xfrm>
            <a:off x="1386287" y="5645328"/>
            <a:ext cx="6066046" cy="647756"/>
          </a:xfrm>
          <a:prstGeom prst="rect">
            <a:avLst/>
          </a:prstGeom>
        </p:spPr>
      </p:pic>
    </p:spTree>
    <p:extLst>
      <p:ext uri="{BB962C8B-B14F-4D97-AF65-F5344CB8AC3E}">
        <p14:creationId xmlns:p14="http://schemas.microsoft.com/office/powerpoint/2010/main" val="28956105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4A57-E657-48A6-9BD9-5FD5ABDF08DD}"/>
              </a:ext>
            </a:extLst>
          </p:cNvPr>
          <p:cNvSpPr>
            <a:spLocks noGrp="1"/>
          </p:cNvSpPr>
          <p:nvPr>
            <p:ph type="title"/>
          </p:nvPr>
        </p:nvSpPr>
        <p:spPr>
          <a:xfrm>
            <a:off x="3204376" y="70928"/>
            <a:ext cx="2704485" cy="842791"/>
          </a:xfrm>
        </p:spPr>
        <p:txBody>
          <a:bodyPr/>
          <a:lstStyle/>
          <a:p>
            <a:r>
              <a:rPr lang="en-US"/>
              <a:t>CART</a:t>
            </a:r>
          </a:p>
        </p:txBody>
      </p:sp>
      <p:sp>
        <p:nvSpPr>
          <p:cNvPr id="5" name="Footer Placeholder 4">
            <a:extLst>
              <a:ext uri="{FF2B5EF4-FFF2-40B4-BE49-F238E27FC236}">
                <a16:creationId xmlns:a16="http://schemas.microsoft.com/office/drawing/2014/main" id="{4E62E73A-9A16-4730-A3F1-65D762B1606B}"/>
              </a:ext>
            </a:extLst>
          </p:cNvPr>
          <p:cNvSpPr>
            <a:spLocks noGrp="1"/>
          </p:cNvSpPr>
          <p:nvPr>
            <p:ph type="ftr" sz="quarter" idx="11"/>
          </p:nvPr>
        </p:nvSpPr>
        <p:spPr/>
        <p:txBody>
          <a:bodyPr/>
          <a:lstStyle/>
          <a:p>
            <a:r>
              <a:rPr lang="en-US"/>
              <a:t>NRCS | SHD | Resource Concerns &amp; Soil Health Indicators | v3.0</a:t>
            </a:r>
          </a:p>
        </p:txBody>
      </p:sp>
      <p:sp>
        <p:nvSpPr>
          <p:cNvPr id="8" name="TextBox 7">
            <a:extLst>
              <a:ext uri="{FF2B5EF4-FFF2-40B4-BE49-F238E27FC236}">
                <a16:creationId xmlns:a16="http://schemas.microsoft.com/office/drawing/2014/main" id="{857CB5FD-6E20-4DCD-BE6D-7B6EE1BC0630}"/>
              </a:ext>
            </a:extLst>
          </p:cNvPr>
          <p:cNvSpPr txBox="1"/>
          <p:nvPr/>
        </p:nvSpPr>
        <p:spPr>
          <a:xfrm>
            <a:off x="3204376" y="782260"/>
            <a:ext cx="3316406" cy="461665"/>
          </a:xfrm>
          <a:prstGeom prst="rect">
            <a:avLst/>
          </a:prstGeom>
          <a:noFill/>
        </p:spPr>
        <p:txBody>
          <a:bodyPr wrap="square" rtlCol="0">
            <a:spAutoFit/>
          </a:bodyPr>
          <a:lstStyle/>
          <a:p>
            <a:r>
              <a:rPr lang="en-US" sz="2400"/>
              <a:t>Aggregate Instability</a:t>
            </a:r>
          </a:p>
        </p:txBody>
      </p:sp>
      <p:pic>
        <p:nvPicPr>
          <p:cNvPr id="9" name="Picture 8">
            <a:extLst>
              <a:ext uri="{FF2B5EF4-FFF2-40B4-BE49-F238E27FC236}">
                <a16:creationId xmlns:a16="http://schemas.microsoft.com/office/drawing/2014/main" id="{11D2599C-5D21-477F-ACFD-F7F993384911}"/>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1088736" y="1243925"/>
            <a:ext cx="6559181" cy="1308138"/>
          </a:xfrm>
          <a:prstGeom prst="rect">
            <a:avLst/>
          </a:prstGeom>
          <a:ln>
            <a:solidFill>
              <a:schemeClr val="accent1"/>
            </a:solidFill>
          </a:ln>
          <a:extLst>
            <a:ext uri="{53640926-AAD7-44D8-BBD7-CCE9431645EC}">
              <a14:shadowObscured xmlns:a14="http://schemas.microsoft.com/office/drawing/2010/main"/>
            </a:ext>
          </a:extLst>
        </p:spPr>
      </p:pic>
      <p:pic>
        <p:nvPicPr>
          <p:cNvPr id="7" name="Picture 6">
            <a:extLst>
              <a:ext uri="{FF2B5EF4-FFF2-40B4-BE49-F238E27FC236}">
                <a16:creationId xmlns:a16="http://schemas.microsoft.com/office/drawing/2014/main" id="{D77C45DF-50E5-4048-9E90-A01A7505EA6A}"/>
              </a:ext>
            </a:extLst>
          </p:cNvPr>
          <p:cNvPicPr>
            <a:picLocks noChangeAspect="1"/>
          </p:cNvPicPr>
          <p:nvPr/>
        </p:nvPicPr>
        <p:blipFill>
          <a:blip r:embed="rId4"/>
          <a:stretch>
            <a:fillRect/>
          </a:stretch>
        </p:blipFill>
        <p:spPr>
          <a:xfrm>
            <a:off x="1346735" y="2615956"/>
            <a:ext cx="6096528" cy="1996613"/>
          </a:xfrm>
          <a:prstGeom prst="rect">
            <a:avLst/>
          </a:prstGeom>
        </p:spPr>
      </p:pic>
      <p:pic>
        <p:nvPicPr>
          <p:cNvPr id="10" name="Picture 9">
            <a:extLst>
              <a:ext uri="{FF2B5EF4-FFF2-40B4-BE49-F238E27FC236}">
                <a16:creationId xmlns:a16="http://schemas.microsoft.com/office/drawing/2014/main" id="{CB80D4C6-5D6C-44C2-8B43-0F65AB20B664}"/>
              </a:ext>
            </a:extLst>
          </p:cNvPr>
          <p:cNvPicPr>
            <a:picLocks noChangeAspect="1"/>
          </p:cNvPicPr>
          <p:nvPr/>
        </p:nvPicPr>
        <p:blipFill>
          <a:blip r:embed="rId5"/>
          <a:stretch>
            <a:fillRect/>
          </a:stretch>
        </p:blipFill>
        <p:spPr>
          <a:xfrm>
            <a:off x="1346735" y="4612569"/>
            <a:ext cx="6043184" cy="419136"/>
          </a:xfrm>
          <a:prstGeom prst="rect">
            <a:avLst/>
          </a:prstGeom>
        </p:spPr>
      </p:pic>
      <p:pic>
        <p:nvPicPr>
          <p:cNvPr id="11" name="Picture 10">
            <a:extLst>
              <a:ext uri="{FF2B5EF4-FFF2-40B4-BE49-F238E27FC236}">
                <a16:creationId xmlns:a16="http://schemas.microsoft.com/office/drawing/2014/main" id="{B1F4C986-8A9C-44BC-A2F0-ACFB32894A9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346735" y="4999630"/>
            <a:ext cx="6073666" cy="553092"/>
          </a:xfrm>
          <a:prstGeom prst="rect">
            <a:avLst/>
          </a:prstGeom>
        </p:spPr>
      </p:pic>
      <p:pic>
        <p:nvPicPr>
          <p:cNvPr id="12" name="Picture 11">
            <a:extLst>
              <a:ext uri="{FF2B5EF4-FFF2-40B4-BE49-F238E27FC236}">
                <a16:creationId xmlns:a16="http://schemas.microsoft.com/office/drawing/2014/main" id="{9F445D29-4E64-4AE0-B5F5-2E8A06D041B7}"/>
              </a:ext>
            </a:extLst>
          </p:cNvPr>
          <p:cNvPicPr>
            <a:picLocks noChangeAspect="1"/>
          </p:cNvPicPr>
          <p:nvPr/>
        </p:nvPicPr>
        <p:blipFill>
          <a:blip r:embed="rId7"/>
          <a:stretch>
            <a:fillRect/>
          </a:stretch>
        </p:blipFill>
        <p:spPr>
          <a:xfrm>
            <a:off x="1342186" y="5486948"/>
            <a:ext cx="6081287" cy="586791"/>
          </a:xfrm>
          <a:prstGeom prst="rect">
            <a:avLst/>
          </a:prstGeom>
        </p:spPr>
      </p:pic>
    </p:spTree>
    <p:extLst>
      <p:ext uri="{BB962C8B-B14F-4D97-AF65-F5344CB8AC3E}">
        <p14:creationId xmlns:p14="http://schemas.microsoft.com/office/powerpoint/2010/main" val="723197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4A57-E657-48A6-9BD9-5FD5ABDF08DD}"/>
              </a:ext>
            </a:extLst>
          </p:cNvPr>
          <p:cNvSpPr>
            <a:spLocks noGrp="1"/>
          </p:cNvSpPr>
          <p:nvPr>
            <p:ph type="title"/>
          </p:nvPr>
        </p:nvSpPr>
        <p:spPr>
          <a:xfrm>
            <a:off x="3204376" y="70928"/>
            <a:ext cx="2704485" cy="842791"/>
          </a:xfrm>
        </p:spPr>
        <p:txBody>
          <a:bodyPr/>
          <a:lstStyle/>
          <a:p>
            <a:r>
              <a:rPr lang="en-US"/>
              <a:t>CART</a:t>
            </a:r>
          </a:p>
        </p:txBody>
      </p:sp>
      <p:sp>
        <p:nvSpPr>
          <p:cNvPr id="5" name="Footer Placeholder 4">
            <a:extLst>
              <a:ext uri="{FF2B5EF4-FFF2-40B4-BE49-F238E27FC236}">
                <a16:creationId xmlns:a16="http://schemas.microsoft.com/office/drawing/2014/main" id="{4E62E73A-9A16-4730-A3F1-65D762B1606B}"/>
              </a:ext>
            </a:extLst>
          </p:cNvPr>
          <p:cNvSpPr>
            <a:spLocks noGrp="1"/>
          </p:cNvSpPr>
          <p:nvPr>
            <p:ph type="ftr" sz="quarter" idx="11"/>
          </p:nvPr>
        </p:nvSpPr>
        <p:spPr/>
        <p:txBody>
          <a:bodyPr/>
          <a:lstStyle/>
          <a:p>
            <a:r>
              <a:rPr lang="en-US"/>
              <a:t>NRCS | SHD | Resource Concerns &amp; Soil Health Indicators | v3.0</a:t>
            </a:r>
          </a:p>
        </p:txBody>
      </p:sp>
      <p:sp>
        <p:nvSpPr>
          <p:cNvPr id="8" name="TextBox 7">
            <a:extLst>
              <a:ext uri="{FF2B5EF4-FFF2-40B4-BE49-F238E27FC236}">
                <a16:creationId xmlns:a16="http://schemas.microsoft.com/office/drawing/2014/main" id="{857CB5FD-6E20-4DCD-BE6D-7B6EE1BC0630}"/>
              </a:ext>
            </a:extLst>
          </p:cNvPr>
          <p:cNvSpPr txBox="1"/>
          <p:nvPr/>
        </p:nvSpPr>
        <p:spPr>
          <a:xfrm>
            <a:off x="3753134" y="782260"/>
            <a:ext cx="5390866" cy="461665"/>
          </a:xfrm>
          <a:prstGeom prst="rect">
            <a:avLst/>
          </a:prstGeom>
          <a:noFill/>
        </p:spPr>
        <p:txBody>
          <a:bodyPr wrap="square" rtlCol="0">
            <a:spAutoFit/>
          </a:bodyPr>
          <a:lstStyle/>
          <a:p>
            <a:r>
              <a:rPr lang="en-US" sz="2400"/>
              <a:t>Compaction </a:t>
            </a:r>
          </a:p>
        </p:txBody>
      </p:sp>
      <p:pic>
        <p:nvPicPr>
          <p:cNvPr id="6" name="Picture 5">
            <a:extLst>
              <a:ext uri="{FF2B5EF4-FFF2-40B4-BE49-F238E27FC236}">
                <a16:creationId xmlns:a16="http://schemas.microsoft.com/office/drawing/2014/main" id="{C30BE69B-FF63-458F-B4B1-31F61A317792}"/>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792679" y="1705065"/>
            <a:ext cx="7659834" cy="1196046"/>
          </a:xfrm>
          <a:prstGeom prst="rect">
            <a:avLst/>
          </a:prstGeom>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5AC4B62C-FFA5-40A5-94C5-9F8853079313}"/>
              </a:ext>
            </a:extLst>
          </p:cNvPr>
          <p:cNvPicPr>
            <a:picLocks noChangeAspect="1"/>
          </p:cNvPicPr>
          <p:nvPr/>
        </p:nvPicPr>
        <p:blipFill>
          <a:blip r:embed="rId4"/>
          <a:stretch>
            <a:fillRect/>
          </a:stretch>
        </p:blipFill>
        <p:spPr>
          <a:xfrm>
            <a:off x="2247011" y="3231317"/>
            <a:ext cx="3421677" cy="1714649"/>
          </a:xfrm>
          <a:prstGeom prst="rect">
            <a:avLst/>
          </a:prstGeom>
        </p:spPr>
      </p:pic>
      <p:pic>
        <p:nvPicPr>
          <p:cNvPr id="4" name="Picture 3">
            <a:extLst>
              <a:ext uri="{FF2B5EF4-FFF2-40B4-BE49-F238E27FC236}">
                <a16:creationId xmlns:a16="http://schemas.microsoft.com/office/drawing/2014/main" id="{09C50503-7E92-4CF7-927C-0A21DB8B954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152957" y="4945966"/>
            <a:ext cx="3429297" cy="899404"/>
          </a:xfrm>
          <a:prstGeom prst="rect">
            <a:avLst/>
          </a:prstGeom>
        </p:spPr>
      </p:pic>
    </p:spTree>
    <p:extLst>
      <p:ext uri="{BB962C8B-B14F-4D97-AF65-F5344CB8AC3E}">
        <p14:creationId xmlns:p14="http://schemas.microsoft.com/office/powerpoint/2010/main" val="41280583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C49185-B331-4340-B513-D43167E1E406}"/>
              </a:ext>
            </a:extLst>
          </p:cNvPr>
          <p:cNvSpPr>
            <a:spLocks noGrp="1"/>
          </p:cNvSpPr>
          <p:nvPr>
            <p:ph sz="half" idx="1"/>
          </p:nvPr>
        </p:nvSpPr>
        <p:spPr>
          <a:xfrm>
            <a:off x="628649" y="2081183"/>
            <a:ext cx="6923617" cy="2015067"/>
          </a:xfrm>
        </p:spPr>
        <p:txBody>
          <a:bodyPr/>
          <a:lstStyle/>
          <a:p>
            <a:r>
              <a:rPr lang="en-US"/>
              <a:t>Conservation Crop Rotation – 10</a:t>
            </a:r>
          </a:p>
          <a:p>
            <a:r>
              <a:rPr lang="en-US"/>
              <a:t>Cover Crop - 15</a:t>
            </a:r>
          </a:p>
          <a:p>
            <a:r>
              <a:rPr lang="en-US"/>
              <a:t>Residue and Tillage Management, No-till – 25</a:t>
            </a:r>
          </a:p>
          <a:p>
            <a:r>
              <a:rPr lang="en-US"/>
              <a:t>Nutrient Management - 10</a:t>
            </a:r>
          </a:p>
        </p:txBody>
      </p:sp>
      <p:sp>
        <p:nvSpPr>
          <p:cNvPr id="5" name="Footer Placeholder 4">
            <a:extLst>
              <a:ext uri="{FF2B5EF4-FFF2-40B4-BE49-F238E27FC236}">
                <a16:creationId xmlns:a16="http://schemas.microsoft.com/office/drawing/2014/main" id="{A5F9CDDA-DCE9-4776-8ED7-D1209AFCBE81}"/>
              </a:ext>
            </a:extLst>
          </p:cNvPr>
          <p:cNvSpPr>
            <a:spLocks noGrp="1"/>
          </p:cNvSpPr>
          <p:nvPr>
            <p:ph type="ftr" sz="quarter" idx="11"/>
          </p:nvPr>
        </p:nvSpPr>
        <p:spPr/>
        <p:txBody>
          <a:bodyPr/>
          <a:lstStyle/>
          <a:p>
            <a:r>
              <a:rPr lang="en-US"/>
              <a:t>NRCS | SHD | Resource Concerns &amp; Soil Health Indicators | v3.0</a:t>
            </a:r>
          </a:p>
        </p:txBody>
      </p:sp>
      <p:sp>
        <p:nvSpPr>
          <p:cNvPr id="6" name="TextBox 5">
            <a:extLst>
              <a:ext uri="{FF2B5EF4-FFF2-40B4-BE49-F238E27FC236}">
                <a16:creationId xmlns:a16="http://schemas.microsoft.com/office/drawing/2014/main" id="{0EE06C86-7765-433D-9D20-62B4F43B6666}"/>
              </a:ext>
            </a:extLst>
          </p:cNvPr>
          <p:cNvSpPr txBox="1"/>
          <p:nvPr/>
        </p:nvSpPr>
        <p:spPr>
          <a:xfrm>
            <a:off x="1110191" y="4371232"/>
            <a:ext cx="6923617" cy="923330"/>
          </a:xfrm>
          <a:prstGeom prst="rect">
            <a:avLst/>
          </a:prstGeom>
          <a:noFill/>
        </p:spPr>
        <p:txBody>
          <a:bodyPr wrap="square" rtlCol="0">
            <a:spAutoFit/>
          </a:bodyPr>
          <a:lstStyle/>
          <a:p>
            <a:r>
              <a:rPr lang="en-US"/>
              <a:t>A system using 328,329, 340 and 590 will get 60 pts.  Using 345 or Strip Till is slightly less;  but adding 336 (soil carbon amendment) will go much higher above the threshold.</a:t>
            </a:r>
          </a:p>
        </p:txBody>
      </p:sp>
      <p:sp>
        <p:nvSpPr>
          <p:cNvPr id="7" name="Title 1">
            <a:extLst>
              <a:ext uri="{FF2B5EF4-FFF2-40B4-BE49-F238E27FC236}">
                <a16:creationId xmlns:a16="http://schemas.microsoft.com/office/drawing/2014/main" id="{01D40941-7DD7-4BA1-A632-9D28A15DAC8B}"/>
              </a:ext>
            </a:extLst>
          </p:cNvPr>
          <p:cNvSpPr txBox="1">
            <a:spLocks/>
          </p:cNvSpPr>
          <p:nvPr/>
        </p:nvSpPr>
        <p:spPr>
          <a:xfrm>
            <a:off x="1449013" y="-8272"/>
            <a:ext cx="1917436" cy="84279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rgbClr val="005941"/>
                </a:solidFill>
                <a:latin typeface="+mj-lt"/>
                <a:ea typeface="+mj-ea"/>
                <a:cs typeface="+mj-cs"/>
              </a:defRPr>
            </a:lvl1pPr>
          </a:lstStyle>
          <a:p>
            <a:r>
              <a:rPr lang="en-US"/>
              <a:t>CART</a:t>
            </a:r>
          </a:p>
        </p:txBody>
      </p:sp>
      <p:sp>
        <p:nvSpPr>
          <p:cNvPr id="8" name="TextBox 7">
            <a:extLst>
              <a:ext uri="{FF2B5EF4-FFF2-40B4-BE49-F238E27FC236}">
                <a16:creationId xmlns:a16="http://schemas.microsoft.com/office/drawing/2014/main" id="{57E8D154-1EC8-46C8-B9E7-672464A14312}"/>
              </a:ext>
            </a:extLst>
          </p:cNvPr>
          <p:cNvSpPr txBox="1"/>
          <p:nvPr/>
        </p:nvSpPr>
        <p:spPr>
          <a:xfrm>
            <a:off x="3204376" y="131478"/>
            <a:ext cx="6946711" cy="584775"/>
          </a:xfrm>
          <a:prstGeom prst="rect">
            <a:avLst/>
          </a:prstGeom>
          <a:noFill/>
        </p:spPr>
        <p:txBody>
          <a:bodyPr wrap="square" rtlCol="0">
            <a:spAutoFit/>
          </a:bodyPr>
          <a:lstStyle/>
          <a:p>
            <a:r>
              <a:rPr lang="en-US" sz="3200">
                <a:latin typeface="+mj-lt"/>
              </a:rPr>
              <a:t>Systems Approach to Cart Ranking</a:t>
            </a:r>
          </a:p>
        </p:txBody>
      </p:sp>
      <p:sp>
        <p:nvSpPr>
          <p:cNvPr id="9" name="TextBox 8">
            <a:extLst>
              <a:ext uri="{FF2B5EF4-FFF2-40B4-BE49-F238E27FC236}">
                <a16:creationId xmlns:a16="http://schemas.microsoft.com/office/drawing/2014/main" id="{F9E79B57-74F4-48BE-A64E-C067BDA87DA0}"/>
              </a:ext>
            </a:extLst>
          </p:cNvPr>
          <p:cNvSpPr txBox="1"/>
          <p:nvPr/>
        </p:nvSpPr>
        <p:spPr>
          <a:xfrm>
            <a:off x="628649" y="994390"/>
            <a:ext cx="8318127" cy="954107"/>
          </a:xfrm>
          <a:prstGeom prst="rect">
            <a:avLst/>
          </a:prstGeom>
          <a:noFill/>
        </p:spPr>
        <p:txBody>
          <a:bodyPr wrap="square" rtlCol="0">
            <a:spAutoFit/>
          </a:bodyPr>
          <a:lstStyle/>
          <a:p>
            <a:r>
              <a:rPr lang="en-US" sz="2800">
                <a:solidFill>
                  <a:schemeClr val="accent6">
                    <a:lumMod val="75000"/>
                  </a:schemeClr>
                </a:solidFill>
              </a:rPr>
              <a:t>An example for Organic Matter Depletion Threshold level needed -51:</a:t>
            </a:r>
          </a:p>
        </p:txBody>
      </p:sp>
    </p:spTree>
    <p:extLst>
      <p:ext uri="{BB962C8B-B14F-4D97-AF65-F5344CB8AC3E}">
        <p14:creationId xmlns:p14="http://schemas.microsoft.com/office/powerpoint/2010/main" val="5766302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DBDA7-A7EB-4AD0-B187-E91D01A5A239}"/>
              </a:ext>
            </a:extLst>
          </p:cNvPr>
          <p:cNvSpPr>
            <a:spLocks noGrp="1"/>
          </p:cNvSpPr>
          <p:nvPr>
            <p:ph type="title"/>
          </p:nvPr>
        </p:nvSpPr>
        <p:spPr/>
        <p:txBody>
          <a:bodyPr/>
          <a:lstStyle/>
          <a:p>
            <a:r>
              <a:rPr lang="en-US"/>
              <a:t>CART Issues</a:t>
            </a:r>
          </a:p>
        </p:txBody>
      </p:sp>
      <p:sp>
        <p:nvSpPr>
          <p:cNvPr id="3" name="Content Placeholder 2">
            <a:extLst>
              <a:ext uri="{FF2B5EF4-FFF2-40B4-BE49-F238E27FC236}">
                <a16:creationId xmlns:a16="http://schemas.microsoft.com/office/drawing/2014/main" id="{0421F3FF-879F-4078-A57A-3ED8AE203C31}"/>
              </a:ext>
            </a:extLst>
          </p:cNvPr>
          <p:cNvSpPr>
            <a:spLocks noGrp="1"/>
          </p:cNvSpPr>
          <p:nvPr>
            <p:ph sz="half" idx="1"/>
          </p:nvPr>
        </p:nvSpPr>
        <p:spPr>
          <a:xfrm>
            <a:off x="628650" y="1221971"/>
            <a:ext cx="3638550" cy="2359429"/>
          </a:xfrm>
        </p:spPr>
        <p:txBody>
          <a:bodyPr>
            <a:normAutofit fontScale="92500" lnSpcReduction="20000"/>
          </a:bodyPr>
          <a:lstStyle/>
          <a:p>
            <a:r>
              <a:rPr lang="en-US"/>
              <a:t>Hover Text is incorrect will be fixed for FY23</a:t>
            </a:r>
          </a:p>
          <a:p>
            <a:r>
              <a:rPr lang="en-US"/>
              <a:t>CART Assessment Questions Report Tool inaccurately accounts for each RC except for compaction</a:t>
            </a:r>
          </a:p>
          <a:p>
            <a:endParaRPr lang="en-US"/>
          </a:p>
          <a:p>
            <a:endParaRPr lang="en-US"/>
          </a:p>
        </p:txBody>
      </p:sp>
      <p:sp>
        <p:nvSpPr>
          <p:cNvPr id="4" name="Content Placeholder 3">
            <a:extLst>
              <a:ext uri="{FF2B5EF4-FFF2-40B4-BE49-F238E27FC236}">
                <a16:creationId xmlns:a16="http://schemas.microsoft.com/office/drawing/2014/main" id="{D79475AA-106A-461B-B588-EBD894313DF3}"/>
              </a:ext>
            </a:extLst>
          </p:cNvPr>
          <p:cNvSpPr>
            <a:spLocks noGrp="1"/>
          </p:cNvSpPr>
          <p:nvPr>
            <p:ph sz="half" idx="2"/>
          </p:nvPr>
        </p:nvSpPr>
        <p:spPr>
          <a:xfrm>
            <a:off x="4629150" y="1221971"/>
            <a:ext cx="3886200" cy="2464244"/>
          </a:xfrm>
        </p:spPr>
        <p:txBody>
          <a:bodyPr>
            <a:normAutofit fontScale="92500" lnSpcReduction="20000"/>
          </a:bodyPr>
          <a:lstStyle/>
          <a:p>
            <a:r>
              <a:rPr lang="en-US"/>
              <a:t>Agg Stab--Missing roots and biological diversity</a:t>
            </a:r>
          </a:p>
          <a:p>
            <a:r>
              <a:rPr lang="en-US"/>
              <a:t>SOM Depletion—missing soil color</a:t>
            </a:r>
          </a:p>
          <a:p>
            <a:r>
              <a:rPr lang="en-US"/>
              <a:t>Compaction-ok</a:t>
            </a:r>
          </a:p>
          <a:p>
            <a:r>
              <a:rPr lang="en-US"/>
              <a:t>SOHL – missing Crusts</a:t>
            </a:r>
          </a:p>
          <a:p>
            <a:endParaRPr lang="en-US"/>
          </a:p>
        </p:txBody>
      </p:sp>
      <p:sp>
        <p:nvSpPr>
          <p:cNvPr id="5" name="Footer Placeholder 4">
            <a:extLst>
              <a:ext uri="{FF2B5EF4-FFF2-40B4-BE49-F238E27FC236}">
                <a16:creationId xmlns:a16="http://schemas.microsoft.com/office/drawing/2014/main" id="{06AC9201-43BF-4DAC-8FD0-83A84AE36CE4}"/>
              </a:ext>
            </a:extLst>
          </p:cNvPr>
          <p:cNvSpPr>
            <a:spLocks noGrp="1"/>
          </p:cNvSpPr>
          <p:nvPr>
            <p:ph type="ftr" sz="quarter" idx="11"/>
          </p:nvPr>
        </p:nvSpPr>
        <p:spPr/>
        <p:txBody>
          <a:bodyPr/>
          <a:lstStyle/>
          <a:p>
            <a:r>
              <a:rPr lang="en-US"/>
              <a:t>NRCS | SHD | Resource Concerns &amp; Soil Health Indicators | v3.0</a:t>
            </a:r>
          </a:p>
        </p:txBody>
      </p:sp>
      <p:pic>
        <p:nvPicPr>
          <p:cNvPr id="7" name="Picture 6">
            <a:extLst>
              <a:ext uri="{FF2B5EF4-FFF2-40B4-BE49-F238E27FC236}">
                <a16:creationId xmlns:a16="http://schemas.microsoft.com/office/drawing/2014/main" id="{882E1BEF-D7B0-42FB-9A97-D9F0D25B2846}"/>
              </a:ext>
            </a:extLst>
          </p:cNvPr>
          <p:cNvPicPr>
            <a:picLocks noChangeAspect="1"/>
          </p:cNvPicPr>
          <p:nvPr/>
        </p:nvPicPr>
        <p:blipFill>
          <a:blip r:embed="rId3"/>
          <a:stretch>
            <a:fillRect/>
          </a:stretch>
        </p:blipFill>
        <p:spPr>
          <a:xfrm>
            <a:off x="1145374" y="3686215"/>
            <a:ext cx="6605602" cy="3457806"/>
          </a:xfrm>
          <a:prstGeom prst="rect">
            <a:avLst/>
          </a:prstGeom>
        </p:spPr>
      </p:pic>
    </p:spTree>
    <p:extLst>
      <p:ext uri="{BB962C8B-B14F-4D97-AF65-F5344CB8AC3E}">
        <p14:creationId xmlns:p14="http://schemas.microsoft.com/office/powerpoint/2010/main" val="4375485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10C6-447A-4832-84DF-7B6D915AB05C}"/>
              </a:ext>
            </a:extLst>
          </p:cNvPr>
          <p:cNvSpPr>
            <a:spLocks noGrp="1"/>
          </p:cNvSpPr>
          <p:nvPr>
            <p:ph type="title"/>
          </p:nvPr>
        </p:nvSpPr>
        <p:spPr>
          <a:xfrm>
            <a:off x="1602188" y="63268"/>
            <a:ext cx="6719801" cy="842791"/>
          </a:xfrm>
        </p:spPr>
        <p:txBody>
          <a:bodyPr/>
          <a:lstStyle/>
          <a:p>
            <a:r>
              <a:rPr lang="en-US"/>
              <a:t>Survey 123</a:t>
            </a:r>
          </a:p>
        </p:txBody>
      </p:sp>
      <p:sp>
        <p:nvSpPr>
          <p:cNvPr id="3" name="Content Placeholder 2">
            <a:extLst>
              <a:ext uri="{FF2B5EF4-FFF2-40B4-BE49-F238E27FC236}">
                <a16:creationId xmlns:a16="http://schemas.microsoft.com/office/drawing/2014/main" id="{50C79C9B-ED0D-4E9F-BC12-AB20C8CF2A2B}"/>
              </a:ext>
            </a:extLst>
          </p:cNvPr>
          <p:cNvSpPr>
            <a:spLocks noGrp="1"/>
          </p:cNvSpPr>
          <p:nvPr>
            <p:ph sz="half" idx="1"/>
          </p:nvPr>
        </p:nvSpPr>
        <p:spPr/>
        <p:txBody>
          <a:bodyPr/>
          <a:lstStyle/>
          <a:p>
            <a:r>
              <a:rPr lang="en-US"/>
              <a:t>Georeferenced IFSHA</a:t>
            </a:r>
          </a:p>
          <a:p>
            <a:r>
              <a:rPr lang="en-US"/>
              <a:t>Resource concerns documented</a:t>
            </a:r>
          </a:p>
          <a:p>
            <a:r>
              <a:rPr lang="en-US"/>
              <a:t>CART category determined: none, low, medium, High</a:t>
            </a:r>
          </a:p>
          <a:p>
            <a:r>
              <a:rPr lang="en-US"/>
              <a:t>Note taking and photo capability</a:t>
            </a:r>
          </a:p>
        </p:txBody>
      </p:sp>
      <p:pic>
        <p:nvPicPr>
          <p:cNvPr id="7" name="Content Placeholder 6">
            <a:extLst>
              <a:ext uri="{FF2B5EF4-FFF2-40B4-BE49-F238E27FC236}">
                <a16:creationId xmlns:a16="http://schemas.microsoft.com/office/drawing/2014/main" id="{3175ABA3-E4E1-4217-B000-A30D63E3AC46}"/>
              </a:ext>
            </a:extLst>
          </p:cNvPr>
          <p:cNvPicPr>
            <a:picLocks noGrp="1" noChangeAspect="1"/>
          </p:cNvPicPr>
          <p:nvPr>
            <p:ph sz="half" idx="2"/>
          </p:nvPr>
        </p:nvPicPr>
        <p:blipFill>
          <a:blip r:embed="rId3"/>
          <a:stretch>
            <a:fillRect/>
          </a:stretch>
        </p:blipFill>
        <p:spPr>
          <a:xfrm>
            <a:off x="3494002" y="4630919"/>
            <a:ext cx="1899349" cy="1899349"/>
          </a:xfrm>
        </p:spPr>
      </p:pic>
      <p:sp>
        <p:nvSpPr>
          <p:cNvPr id="5" name="Footer Placeholder 4">
            <a:extLst>
              <a:ext uri="{FF2B5EF4-FFF2-40B4-BE49-F238E27FC236}">
                <a16:creationId xmlns:a16="http://schemas.microsoft.com/office/drawing/2014/main" id="{A6AB2E0B-FE2C-4033-B176-5C8BD5168598}"/>
              </a:ext>
            </a:extLst>
          </p:cNvPr>
          <p:cNvSpPr>
            <a:spLocks noGrp="1"/>
          </p:cNvSpPr>
          <p:nvPr>
            <p:ph type="ftr" sz="quarter" idx="11"/>
          </p:nvPr>
        </p:nvSpPr>
        <p:spPr/>
        <p:txBody>
          <a:bodyPr/>
          <a:lstStyle/>
          <a:p>
            <a:r>
              <a:rPr lang="en-US"/>
              <a:t>NRCS | SHD | Resource Concerns &amp; Soil Health Indicators | v3.0</a:t>
            </a:r>
          </a:p>
        </p:txBody>
      </p:sp>
      <p:pic>
        <p:nvPicPr>
          <p:cNvPr id="8" name="Picture 7">
            <a:extLst>
              <a:ext uri="{FF2B5EF4-FFF2-40B4-BE49-F238E27FC236}">
                <a16:creationId xmlns:a16="http://schemas.microsoft.com/office/drawing/2014/main" id="{E2DE20DA-01F6-4D4B-AEF6-30D8C558DBC6}"/>
              </a:ext>
            </a:extLst>
          </p:cNvPr>
          <p:cNvPicPr/>
          <p:nvPr/>
        </p:nvPicPr>
        <p:blipFill>
          <a:blip r:embed="rId4"/>
          <a:stretch>
            <a:fillRect/>
          </a:stretch>
        </p:blipFill>
        <p:spPr>
          <a:xfrm>
            <a:off x="5649999" y="952471"/>
            <a:ext cx="2579499" cy="4457729"/>
          </a:xfrm>
          <a:prstGeom prst="rect">
            <a:avLst/>
          </a:prstGeom>
        </p:spPr>
      </p:pic>
    </p:spTree>
    <p:extLst>
      <p:ext uri="{BB962C8B-B14F-4D97-AF65-F5344CB8AC3E}">
        <p14:creationId xmlns:p14="http://schemas.microsoft.com/office/powerpoint/2010/main" val="7417816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DF69ED2-5661-49C5-861C-BDB996CFDDE1}"/>
              </a:ext>
            </a:extLst>
          </p:cNvPr>
          <p:cNvSpPr>
            <a:spLocks noGrp="1"/>
          </p:cNvSpPr>
          <p:nvPr>
            <p:ph type="ftr" sz="quarter" idx="11"/>
          </p:nvPr>
        </p:nvSpPr>
        <p:spPr/>
        <p:txBody>
          <a:bodyPr/>
          <a:lstStyle/>
          <a:p>
            <a:r>
              <a:rPr lang="en-US"/>
              <a:t>NRCS | SHD | Resource Concerns &amp; Soil Health Indicators | v3.0</a:t>
            </a:r>
          </a:p>
        </p:txBody>
      </p:sp>
      <p:pic>
        <p:nvPicPr>
          <p:cNvPr id="4" name="Picture 3" descr="A close up of a lush green forest&#10;&#10;Description generated with very high confidence">
            <a:extLst>
              <a:ext uri="{FF2B5EF4-FFF2-40B4-BE49-F238E27FC236}">
                <a16:creationId xmlns:a16="http://schemas.microsoft.com/office/drawing/2014/main" id="{38205B8D-BC64-49AB-BBA5-6E3CD97BE16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878" y="870644"/>
            <a:ext cx="9052560" cy="5065544"/>
          </a:xfrm>
          <a:prstGeom prst="rect">
            <a:avLst/>
          </a:prstGeom>
          <a:ln w="19050">
            <a:solidFill>
              <a:schemeClr val="tx1"/>
            </a:solidFill>
          </a:ln>
          <a:effectLst>
            <a:outerShdw blurRad="63500" sx="102000" sy="102000" algn="ctr" rotWithShape="0">
              <a:prstClr val="black">
                <a:alpha val="40000"/>
              </a:prstClr>
            </a:outerShdw>
          </a:effectLst>
        </p:spPr>
      </p:pic>
      <p:sp>
        <p:nvSpPr>
          <p:cNvPr id="5" name="TextBox 4">
            <a:extLst>
              <a:ext uri="{FF2B5EF4-FFF2-40B4-BE49-F238E27FC236}">
                <a16:creationId xmlns:a16="http://schemas.microsoft.com/office/drawing/2014/main" id="{A1DE7C40-4D3B-48A2-9CC5-71AAA91F0810}"/>
              </a:ext>
            </a:extLst>
          </p:cNvPr>
          <p:cNvSpPr txBox="1"/>
          <p:nvPr/>
        </p:nvSpPr>
        <p:spPr>
          <a:xfrm>
            <a:off x="-41567" y="5771911"/>
            <a:ext cx="694421"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a:ln>
                  <a:noFill/>
                </a:ln>
                <a:solidFill>
                  <a:prstClr val="white"/>
                </a:solidFill>
                <a:effectLst/>
                <a:uLnTx/>
                <a:uFillTx/>
                <a:latin typeface="Calibri" panose="020F0502020204030204"/>
                <a:ea typeface="+mn-ea"/>
                <a:cs typeface="+mn-cs"/>
              </a:rPr>
              <a:t>Meeh, NRCS</a:t>
            </a: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BA4C6AA-3FF4-4090-AAF0-88015F4BD74A}"/>
              </a:ext>
            </a:extLst>
          </p:cNvPr>
          <p:cNvSpPr txBox="1"/>
          <p:nvPr/>
        </p:nvSpPr>
        <p:spPr>
          <a:xfrm>
            <a:off x="329365" y="3503693"/>
            <a:ext cx="8485273" cy="203132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0563C1"/>
              </a:buClr>
              <a:buSzPct val="80000"/>
              <a:buFont typeface="Wingdings" panose="05000000000000000000" pitchFamily="2" charset="2"/>
              <a:buNone/>
              <a:tabLst/>
              <a:defRPr/>
            </a:pPr>
            <a:r>
              <a:rPr kumimoji="0" lang="en-US" altLang="en-US" sz="1800" b="0" i="1" u="none" strike="noStrike" kern="1200" cap="none" spc="0" normalizeH="0" baseline="0" noProof="0">
                <a:ln>
                  <a:noFill/>
                </a:ln>
                <a:solidFill>
                  <a:prstClr val="white"/>
                </a:solidFill>
                <a:effectLst/>
                <a:uLnTx/>
                <a:uFillTx/>
                <a:latin typeface="Calibri" panose="020F0502020204030204"/>
                <a:ea typeface="+mn-ea"/>
                <a:cs typeface="+mn-cs"/>
              </a:rPr>
              <a:t>This information is provided as a public service and constitutes no endorsement by the United States Department of Agriculture or the Natural Resources Conservation Service of any service, supply, or equipment listed. </a:t>
            </a:r>
          </a:p>
          <a:p>
            <a:pPr marL="0" marR="0" lvl="0" indent="0" algn="l" defTabSz="457200" rtl="0" eaLnBrk="1" fontAlgn="auto" latinLnBrk="0" hangingPunct="1">
              <a:lnSpc>
                <a:spcPct val="100000"/>
              </a:lnSpc>
              <a:spcBef>
                <a:spcPts val="0"/>
              </a:spcBef>
              <a:spcAft>
                <a:spcPts val="0"/>
              </a:spcAft>
              <a:buClr>
                <a:srgbClr val="0563C1"/>
              </a:buClr>
              <a:buSzPct val="80000"/>
              <a:buFont typeface="Wingdings" panose="05000000000000000000" pitchFamily="2" charset="2"/>
              <a:buNone/>
              <a:tabLst/>
              <a:defRPr/>
            </a:pPr>
            <a:r>
              <a:rPr kumimoji="0" lang="en-US" altLang="en-US" sz="1800" b="0" i="1" u="none" strike="noStrike" kern="1200" cap="none" spc="0" normalizeH="0" baseline="0" noProof="0">
                <a:ln>
                  <a:noFill/>
                </a:ln>
                <a:solidFill>
                  <a:prstClr val="white"/>
                </a:solidFill>
                <a:effectLst/>
                <a:uLnTx/>
                <a:uFillTx/>
                <a:latin typeface="Calibri" panose="020F0502020204030204"/>
                <a:ea typeface="+mn-ea"/>
                <a:cs typeface="+mn-cs"/>
              </a:rPr>
              <a:t>While an effort has been made to provide a complete and accurate listing of services, supplies, and equipment, omissions or other errors may occur and, therefore, other available sources of information should be consulted</a:t>
            </a:r>
          </a:p>
          <a:p>
            <a:pPr marL="0" marR="0" lvl="0" indent="0" algn="l" defTabSz="457200" rtl="0" eaLnBrk="1" fontAlgn="auto" latinLnBrk="0" hangingPunct="1">
              <a:lnSpc>
                <a:spcPct val="100000"/>
              </a:lnSpc>
              <a:spcBef>
                <a:spcPts val="0"/>
              </a:spcBef>
              <a:spcAft>
                <a:spcPts val="0"/>
              </a:spcAft>
              <a:buClr>
                <a:srgbClr val="0563C1"/>
              </a:buClr>
              <a:buSzPct val="80000"/>
              <a:buFont typeface="Wingdings" panose="05000000000000000000" pitchFamily="2" charset="2"/>
              <a:buNone/>
              <a:tabLst/>
              <a:defRPr/>
            </a:pPr>
            <a:r>
              <a:rPr kumimoji="0" lang="en-US" sz="1800" b="0" i="1" u="none" strike="noStrike" kern="1200" cap="none" spc="0" normalizeH="0" baseline="0" noProof="0">
                <a:ln>
                  <a:noFill/>
                </a:ln>
                <a:solidFill>
                  <a:prstClr val="white"/>
                </a:solidFill>
                <a:effectLst/>
                <a:uLnTx/>
                <a:uFillTx/>
                <a:latin typeface="Calibri" panose="020F0502020204030204"/>
                <a:ea typeface="+mn-ea"/>
                <a:cs typeface="+mn-cs"/>
              </a:rPr>
              <a:t>The USDA is an equal opportunity provider and employer.</a:t>
            </a: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18109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39B11-5418-4719-921B-A5E270CB9215}"/>
              </a:ext>
            </a:extLst>
          </p:cNvPr>
          <p:cNvSpPr>
            <a:spLocks noGrp="1"/>
          </p:cNvSpPr>
          <p:nvPr>
            <p:ph type="title"/>
          </p:nvPr>
        </p:nvSpPr>
        <p:spPr/>
        <p:txBody>
          <a:bodyPr/>
          <a:lstStyle/>
          <a:p>
            <a:r>
              <a:rPr lang="en-US"/>
              <a:t>EXTRA SLIDES</a:t>
            </a:r>
          </a:p>
        </p:txBody>
      </p:sp>
      <p:sp>
        <p:nvSpPr>
          <p:cNvPr id="3" name="Footer Placeholder 2">
            <a:extLst>
              <a:ext uri="{FF2B5EF4-FFF2-40B4-BE49-F238E27FC236}">
                <a16:creationId xmlns:a16="http://schemas.microsoft.com/office/drawing/2014/main" id="{9730FAA1-DE38-4BAD-8489-795C9F21CD79}"/>
              </a:ext>
            </a:extLst>
          </p:cNvPr>
          <p:cNvSpPr>
            <a:spLocks noGrp="1"/>
          </p:cNvSpPr>
          <p:nvPr>
            <p:ph type="ftr" sz="quarter" idx="11"/>
          </p:nvPr>
        </p:nvSpPr>
        <p:spPr/>
        <p:txBody>
          <a:bodyPr/>
          <a:lstStyle/>
          <a:p>
            <a:r>
              <a:rPr lang="en-US"/>
              <a:t>NRCS | SHD | Resource Concerns &amp; Soil Health Indicators | v3.0</a:t>
            </a:r>
          </a:p>
        </p:txBody>
      </p:sp>
      <p:sp>
        <p:nvSpPr>
          <p:cNvPr id="4" name="TextBox 3">
            <a:extLst>
              <a:ext uri="{FF2B5EF4-FFF2-40B4-BE49-F238E27FC236}">
                <a16:creationId xmlns:a16="http://schemas.microsoft.com/office/drawing/2014/main" id="{82FD318E-2EB8-4CDF-AC20-475EEA25DEEB}"/>
              </a:ext>
            </a:extLst>
          </p:cNvPr>
          <p:cNvSpPr txBox="1"/>
          <p:nvPr/>
        </p:nvSpPr>
        <p:spPr>
          <a:xfrm>
            <a:off x="1392382" y="1911927"/>
            <a:ext cx="6192982" cy="646331"/>
          </a:xfrm>
          <a:prstGeom prst="rect">
            <a:avLst/>
          </a:prstGeom>
          <a:noFill/>
        </p:spPr>
        <p:txBody>
          <a:bodyPr wrap="square" rtlCol="0">
            <a:spAutoFit/>
          </a:bodyPr>
          <a:lstStyle/>
          <a:p>
            <a:r>
              <a:rPr lang="en-US">
                <a:highlight>
                  <a:srgbClr val="FFFF00"/>
                </a:highlight>
              </a:rPr>
              <a:t>INCASE OF INCLEMENT WEATHER SLIDES BELOW CAN BE USED IF YOU CAN’T GO TO THE FIELD.</a:t>
            </a:r>
          </a:p>
        </p:txBody>
      </p:sp>
    </p:spTree>
    <p:extLst>
      <p:ext uri="{BB962C8B-B14F-4D97-AF65-F5344CB8AC3E}">
        <p14:creationId xmlns:p14="http://schemas.microsoft.com/office/powerpoint/2010/main" val="37515068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89C250D-2DFB-4208-ADD8-6BF71A5528AD}"/>
              </a:ext>
            </a:extLst>
          </p:cNvPr>
          <p:cNvSpPr>
            <a:spLocks noGrp="1"/>
          </p:cNvSpPr>
          <p:nvPr>
            <p:ph type="ftr" sz="quarter" idx="11"/>
          </p:nvPr>
        </p:nvSpPr>
        <p:spPr/>
        <p:txBody>
          <a:bodyPr/>
          <a:lstStyle/>
          <a:p>
            <a:r>
              <a:rPr lang="en-US"/>
              <a:t>NRCS | SHD | Resource Concerns &amp; Soil Health Indicators | v3.0</a:t>
            </a:r>
          </a:p>
        </p:txBody>
      </p:sp>
      <p:pic>
        <p:nvPicPr>
          <p:cNvPr id="6" name="Picture 5">
            <a:extLst>
              <a:ext uri="{FF2B5EF4-FFF2-40B4-BE49-F238E27FC236}">
                <a16:creationId xmlns:a16="http://schemas.microsoft.com/office/drawing/2014/main" id="{8F7B391E-7398-429A-99D6-5232DBADE0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6856298"/>
          </a:xfrm>
          <a:prstGeom prst="rect">
            <a:avLst/>
          </a:prstGeom>
        </p:spPr>
      </p:pic>
      <p:sp>
        <p:nvSpPr>
          <p:cNvPr id="7" name="TextBox 6">
            <a:extLst>
              <a:ext uri="{FF2B5EF4-FFF2-40B4-BE49-F238E27FC236}">
                <a16:creationId xmlns:a16="http://schemas.microsoft.com/office/drawing/2014/main" id="{33624F62-6B86-447E-98A3-8EAEFDB638EC}"/>
              </a:ext>
            </a:extLst>
          </p:cNvPr>
          <p:cNvSpPr txBox="1"/>
          <p:nvPr/>
        </p:nvSpPr>
        <p:spPr>
          <a:xfrm>
            <a:off x="2555631" y="4923692"/>
            <a:ext cx="5052646" cy="830997"/>
          </a:xfrm>
          <a:prstGeom prst="rect">
            <a:avLst/>
          </a:prstGeom>
          <a:solidFill>
            <a:schemeClr val="tx1">
              <a:lumMod val="65000"/>
              <a:lumOff val="35000"/>
              <a:alpha val="62000"/>
            </a:schemeClr>
          </a:solidFill>
        </p:spPr>
        <p:txBody>
          <a:bodyPr wrap="square" rtlCol="0">
            <a:spAutoFit/>
          </a:bodyPr>
          <a:lstStyle/>
          <a:p>
            <a:r>
              <a:rPr lang="en-US" sz="2400">
                <a:solidFill>
                  <a:schemeClr val="bg1"/>
                </a:solidFill>
              </a:rPr>
              <a:t>A field of seed corn stubble just before planting soybean</a:t>
            </a:r>
          </a:p>
        </p:txBody>
      </p:sp>
    </p:spTree>
    <p:extLst>
      <p:ext uri="{BB962C8B-B14F-4D97-AF65-F5344CB8AC3E}">
        <p14:creationId xmlns:p14="http://schemas.microsoft.com/office/powerpoint/2010/main" val="819313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AA627F6-7062-4E56-B08E-5E0C4158FCF9}"/>
              </a:ext>
            </a:extLst>
          </p:cNvPr>
          <p:cNvSpPr>
            <a:spLocks noGrp="1"/>
          </p:cNvSpPr>
          <p:nvPr>
            <p:ph type="ftr" sz="quarter" idx="11"/>
          </p:nvPr>
        </p:nvSpPr>
        <p:spPr/>
        <p:txBody>
          <a:bodyPr/>
          <a:lstStyle/>
          <a:p>
            <a:r>
              <a:rPr lang="en-US"/>
              <a:t>NRCS | SHD | Resource Concerns &amp; Soil Health Indicators | v3.0</a:t>
            </a:r>
          </a:p>
        </p:txBody>
      </p:sp>
      <p:sp>
        <p:nvSpPr>
          <p:cNvPr id="6" name="Title 1">
            <a:extLst>
              <a:ext uri="{FF2B5EF4-FFF2-40B4-BE49-F238E27FC236}">
                <a16:creationId xmlns:a16="http://schemas.microsoft.com/office/drawing/2014/main" id="{5974BF41-5014-4B2D-B9C0-755FB8FC4DD7}"/>
              </a:ext>
            </a:extLst>
          </p:cNvPr>
          <p:cNvSpPr>
            <a:spLocks noGrp="1"/>
          </p:cNvSpPr>
          <p:nvPr>
            <p:ph type="title"/>
          </p:nvPr>
        </p:nvSpPr>
        <p:spPr>
          <a:xfrm>
            <a:off x="-3" y="517551"/>
            <a:ext cx="4000501" cy="1361165"/>
          </a:xfrm>
        </p:spPr>
        <p:txBody>
          <a:bodyPr>
            <a:normAutofit/>
          </a:bodyPr>
          <a:lstStyle/>
          <a:p>
            <a:r>
              <a:rPr lang="en-US"/>
              <a:t>Residue </a:t>
            </a:r>
            <a:br>
              <a:rPr lang="en-US"/>
            </a:br>
            <a:r>
              <a:rPr lang="en-US"/>
              <a:t>Breakdown</a:t>
            </a:r>
          </a:p>
        </p:txBody>
      </p:sp>
      <p:sp>
        <p:nvSpPr>
          <p:cNvPr id="7" name="Text Placeholder 5">
            <a:extLst>
              <a:ext uri="{FF2B5EF4-FFF2-40B4-BE49-F238E27FC236}">
                <a16:creationId xmlns:a16="http://schemas.microsoft.com/office/drawing/2014/main" id="{6E72ED8E-48E2-4144-A7CF-B8A5014C3AA1}"/>
              </a:ext>
            </a:extLst>
          </p:cNvPr>
          <p:cNvSpPr txBox="1">
            <a:spLocks/>
          </p:cNvSpPr>
          <p:nvPr/>
        </p:nvSpPr>
        <p:spPr>
          <a:xfrm>
            <a:off x="76201" y="1950977"/>
            <a:ext cx="3924300" cy="41134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529D"/>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SzPct val="60000"/>
              <a:buFont typeface="Wingdings" panose="05000000000000000000" pitchFamily="2" charset="2"/>
              <a:buChar char="§"/>
              <a:defRPr sz="2400" kern="1200">
                <a:solidFill>
                  <a:schemeClr val="bg2">
                    <a:lumMod val="25000"/>
                  </a:schemeClr>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94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Natural shredding and decomposition of residues</a:t>
            </a:r>
          </a:p>
          <a:p>
            <a:r>
              <a:rPr lang="en-US"/>
              <a:t>Don’t want a corn stalk to see its 3</a:t>
            </a:r>
            <a:r>
              <a:rPr lang="en-US" baseline="30000"/>
              <a:t>rd</a:t>
            </a:r>
            <a:r>
              <a:rPr lang="en-US"/>
              <a:t> birthday</a:t>
            </a:r>
          </a:p>
          <a:p>
            <a:r>
              <a:rPr lang="en-US"/>
              <a:t>Biological activity</a:t>
            </a:r>
          </a:p>
          <a:p>
            <a:r>
              <a:rPr lang="en-US"/>
              <a:t>C:N Ratios</a:t>
            </a:r>
          </a:p>
          <a:p>
            <a:r>
              <a:rPr lang="en-US"/>
              <a:t>Nutrient cycling</a:t>
            </a:r>
          </a:p>
        </p:txBody>
      </p:sp>
      <p:pic>
        <p:nvPicPr>
          <p:cNvPr id="8" name="Picture 7" descr="A close up of a garden&#10;&#10;Description automatically generated">
            <a:extLst>
              <a:ext uri="{FF2B5EF4-FFF2-40B4-BE49-F238E27FC236}">
                <a16:creationId xmlns:a16="http://schemas.microsoft.com/office/drawing/2014/main" id="{8540D9E3-D985-48E0-9551-B12A3026DF2E}"/>
              </a:ext>
            </a:extLst>
          </p:cNvPr>
          <p:cNvPicPr>
            <a:picLocks noChangeAspect="1"/>
          </p:cNvPicPr>
          <p:nvPr/>
        </p:nvPicPr>
        <p:blipFill>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tretch>
            <a:fillRect/>
          </a:stretch>
        </p:blipFill>
        <p:spPr>
          <a:xfrm>
            <a:off x="4000500" y="0"/>
            <a:ext cx="5143500" cy="6858000"/>
          </a:xfrm>
          <a:prstGeom prst="rect">
            <a:avLst/>
          </a:prstGeom>
        </p:spPr>
      </p:pic>
      <p:pic>
        <p:nvPicPr>
          <p:cNvPr id="9" name="Picture 8">
            <a:extLst>
              <a:ext uri="{FF2B5EF4-FFF2-40B4-BE49-F238E27FC236}">
                <a16:creationId xmlns:a16="http://schemas.microsoft.com/office/drawing/2014/main" id="{8B1CF2C7-BCAB-4784-9F25-DC220E8ACA8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00497" y="-9674"/>
            <a:ext cx="5143501" cy="3849041"/>
          </a:xfrm>
          <a:prstGeom prst="rect">
            <a:avLst/>
          </a:prstGeom>
        </p:spPr>
      </p:pic>
    </p:spTree>
    <p:extLst>
      <p:ext uri="{BB962C8B-B14F-4D97-AF65-F5344CB8AC3E}">
        <p14:creationId xmlns:p14="http://schemas.microsoft.com/office/powerpoint/2010/main" val="393338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48EF4527-A63C-4B4D-89DC-4D597628500E}"/>
              </a:ext>
            </a:extLst>
          </p:cNvPr>
          <p:cNvSpPr>
            <a:spLocks noGrp="1"/>
          </p:cNvSpPr>
          <p:nvPr>
            <p:ph type="ftr" sz="quarter" idx="11"/>
          </p:nvPr>
        </p:nvSpPr>
        <p:spPr/>
        <p:txBody>
          <a:bodyPr/>
          <a:lstStyle/>
          <a:p>
            <a:r>
              <a:rPr lang="en-US"/>
              <a:t>NRCS | SHD | Resource Concerns &amp; Soil Health Indicators | v3.0</a:t>
            </a:r>
          </a:p>
        </p:txBody>
      </p:sp>
      <p:sp>
        <p:nvSpPr>
          <p:cNvPr id="6" name="Title 1">
            <a:extLst>
              <a:ext uri="{FF2B5EF4-FFF2-40B4-BE49-F238E27FC236}">
                <a16:creationId xmlns:a16="http://schemas.microsoft.com/office/drawing/2014/main" id="{25864464-F9EA-4810-B81C-79846B02329B}"/>
              </a:ext>
            </a:extLst>
          </p:cNvPr>
          <p:cNvSpPr>
            <a:spLocks noGrp="1"/>
          </p:cNvSpPr>
          <p:nvPr>
            <p:ph type="title"/>
          </p:nvPr>
        </p:nvSpPr>
        <p:spPr>
          <a:xfrm>
            <a:off x="1795549" y="5946"/>
            <a:ext cx="6719801" cy="842791"/>
          </a:xfrm>
        </p:spPr>
        <p:txBody>
          <a:bodyPr>
            <a:normAutofit/>
          </a:bodyPr>
          <a:lstStyle/>
          <a:p>
            <a:r>
              <a:rPr lang="en-US"/>
              <a:t>Indicator: Surface Crusts</a:t>
            </a:r>
          </a:p>
        </p:txBody>
      </p:sp>
      <p:pic>
        <p:nvPicPr>
          <p:cNvPr id="7" name="Content Placeholder 6">
            <a:extLst>
              <a:ext uri="{FF2B5EF4-FFF2-40B4-BE49-F238E27FC236}">
                <a16:creationId xmlns:a16="http://schemas.microsoft.com/office/drawing/2014/main" id="{80B1C740-44B7-4D9A-B508-01B580222BC5}"/>
              </a:ext>
            </a:extLst>
          </p:cNvPr>
          <p:cNvPicPr>
            <a:picLocks noGrp="1" noChangeAspect="1"/>
          </p:cNvPicPr>
          <p:nvPr>
            <p:ph sz="half" idx="1"/>
          </p:nvPr>
        </p:nvPicPr>
        <p:blipFill>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tretch>
            <a:fillRect/>
          </a:stretch>
        </p:blipFill>
        <p:spPr>
          <a:xfrm>
            <a:off x="342900" y="997962"/>
            <a:ext cx="3886200" cy="2914650"/>
          </a:xfrm>
        </p:spPr>
      </p:pic>
      <p:pic>
        <p:nvPicPr>
          <p:cNvPr id="8" name="Content Placeholder 8">
            <a:extLst>
              <a:ext uri="{FF2B5EF4-FFF2-40B4-BE49-F238E27FC236}">
                <a16:creationId xmlns:a16="http://schemas.microsoft.com/office/drawing/2014/main" id="{4FAD04A9-EB25-458B-90F3-89D4115908F4}"/>
              </a:ext>
            </a:extLst>
          </p:cNvPr>
          <p:cNvPicPr>
            <a:picLocks noGrp="1" noChangeAspect="1"/>
          </p:cNvPicPr>
          <p:nvPr>
            <p:ph sz="half" idx="2"/>
          </p:nvPr>
        </p:nvPicPr>
        <p:blipFill>
          <a:blip r:embed="rId6" cstate="screen">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tretch>
            <a:fillRect/>
          </a:stretch>
        </p:blipFill>
        <p:spPr>
          <a:xfrm rot="5400000">
            <a:off x="4094163" y="1841897"/>
            <a:ext cx="4956175" cy="3717131"/>
          </a:xfrm>
        </p:spPr>
      </p:pic>
      <p:pic>
        <p:nvPicPr>
          <p:cNvPr id="9" name="Picture 8">
            <a:extLst>
              <a:ext uri="{FF2B5EF4-FFF2-40B4-BE49-F238E27FC236}">
                <a16:creationId xmlns:a16="http://schemas.microsoft.com/office/drawing/2014/main" id="{380BCCB5-100C-473F-9125-C761F95BD7BC}"/>
              </a:ext>
            </a:extLst>
          </p:cNvPr>
          <p:cNvPicPr>
            <a:picLocks noChangeAspect="1"/>
          </p:cNvPicPr>
          <p:nvPr/>
        </p:nvPicPr>
        <p:blipFill>
          <a:blip r:embed="rId8" cstate="screen">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tretch>
            <a:fillRect/>
          </a:stretch>
        </p:blipFill>
        <p:spPr>
          <a:xfrm>
            <a:off x="926342" y="4015806"/>
            <a:ext cx="3302758" cy="2477069"/>
          </a:xfrm>
          <a:prstGeom prst="rect">
            <a:avLst/>
          </a:prstGeom>
        </p:spPr>
      </p:pic>
      <p:pic>
        <p:nvPicPr>
          <p:cNvPr id="3" name="Picture 2" descr="A person holding a small plant&#10;&#10;Description automatically generated">
            <a:extLst>
              <a:ext uri="{FF2B5EF4-FFF2-40B4-BE49-F238E27FC236}">
                <a16:creationId xmlns:a16="http://schemas.microsoft.com/office/drawing/2014/main" id="{D9FCA16C-E2A3-396E-D311-6A223F2E9F9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9473608" y="223114"/>
            <a:ext cx="4919331" cy="3689498"/>
          </a:xfrm>
          <a:prstGeom prst="rect">
            <a:avLst/>
          </a:prstGeom>
        </p:spPr>
      </p:pic>
      <p:pic>
        <p:nvPicPr>
          <p:cNvPr id="10" name="Picture 9" descr="A hand holding a small piece of dirt&#10;&#10;Description automatically generated">
            <a:extLst>
              <a:ext uri="{FF2B5EF4-FFF2-40B4-BE49-F238E27FC236}">
                <a16:creationId xmlns:a16="http://schemas.microsoft.com/office/drawing/2014/main" id="{21F3C8D4-6B4D-14DA-E2B1-8A0CD123D04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473608" y="4210662"/>
            <a:ext cx="3636335" cy="4848447"/>
          </a:xfrm>
          <a:prstGeom prst="rect">
            <a:avLst/>
          </a:prstGeom>
        </p:spPr>
      </p:pic>
    </p:spTree>
    <p:extLst>
      <p:ext uri="{BB962C8B-B14F-4D97-AF65-F5344CB8AC3E}">
        <p14:creationId xmlns:p14="http://schemas.microsoft.com/office/powerpoint/2010/main" val="1088745920"/>
      </p:ext>
    </p:extLst>
  </p:cSld>
  <p:clrMapOvr>
    <a:masterClrMapping/>
  </p:clrMapOvr>
  <p:extLst>
    <p:ext uri="{6950BFC3-D8DA-4A85-94F7-54DA5524770B}">
      <p188:commentRel xmlns:p188="http://schemas.microsoft.com/office/powerpoint/2018/8/main" r:id="rId3"/>
    </p:ext>
  </p:extLs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C6C0E36-0AE9-4065-92AD-F4C282198008}"/>
              </a:ext>
            </a:extLst>
          </p:cNvPr>
          <p:cNvSpPr>
            <a:spLocks noGrp="1"/>
          </p:cNvSpPr>
          <p:nvPr>
            <p:ph type="ftr" sz="quarter" idx="11"/>
          </p:nvPr>
        </p:nvSpPr>
        <p:spPr/>
        <p:txBody>
          <a:bodyPr/>
          <a:lstStyle/>
          <a:p>
            <a:r>
              <a:rPr lang="en-US"/>
              <a:t>NRCS | SHD | Resource Concerns &amp; Soil Health Indicators | v3.0</a:t>
            </a:r>
          </a:p>
        </p:txBody>
      </p:sp>
      <p:sp>
        <p:nvSpPr>
          <p:cNvPr id="4" name="Rectangle 3">
            <a:extLst>
              <a:ext uri="{FF2B5EF4-FFF2-40B4-BE49-F238E27FC236}">
                <a16:creationId xmlns:a16="http://schemas.microsoft.com/office/drawing/2014/main" id="{1FBDC894-0F1E-49D9-A7AC-185D0E31EA5B}"/>
              </a:ext>
            </a:extLst>
          </p:cNvPr>
          <p:cNvSpPr/>
          <p:nvPr/>
        </p:nvSpPr>
        <p:spPr>
          <a:xfrm>
            <a:off x="1502362" y="300729"/>
            <a:ext cx="6454587" cy="646331"/>
          </a:xfrm>
          <a:prstGeom prst="rect">
            <a:avLst/>
          </a:prstGeom>
        </p:spPr>
        <p:txBody>
          <a:bodyPr wrap="none">
            <a:spAutoFit/>
          </a:bodyPr>
          <a:lstStyle/>
          <a:p>
            <a:pPr algn="ctr"/>
            <a:r>
              <a:rPr lang="en-US" sz="3600">
                <a:solidFill>
                  <a:schemeClr val="accent6"/>
                </a:solidFill>
              </a:rPr>
              <a:t>Indicator:  Penetration Resistance</a:t>
            </a:r>
          </a:p>
        </p:txBody>
      </p:sp>
      <p:pic>
        <p:nvPicPr>
          <p:cNvPr id="5" name="Picture 4" descr="A person posing for the camera&#10;&#10;Description automatically generated">
            <a:extLst>
              <a:ext uri="{FF2B5EF4-FFF2-40B4-BE49-F238E27FC236}">
                <a16:creationId xmlns:a16="http://schemas.microsoft.com/office/drawing/2014/main" id="{89ABC87B-E08C-4580-9343-C95E20DFA1AE}"/>
              </a:ext>
            </a:extLst>
          </p:cNvPr>
          <p:cNvPicPr>
            <a:picLocks noChangeAspect="1"/>
          </p:cNvPicPr>
          <p:nvPr/>
        </p:nvPicPr>
        <p:blipFill>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tretch>
            <a:fillRect/>
          </a:stretch>
        </p:blipFill>
        <p:spPr>
          <a:xfrm rot="5400000">
            <a:off x="4721976" y="1739714"/>
            <a:ext cx="4966135" cy="3724601"/>
          </a:xfrm>
          <a:prstGeom prst="rect">
            <a:avLst/>
          </a:prstGeom>
        </p:spPr>
      </p:pic>
      <p:pic>
        <p:nvPicPr>
          <p:cNvPr id="6" name="Picture 5">
            <a:extLst>
              <a:ext uri="{FF2B5EF4-FFF2-40B4-BE49-F238E27FC236}">
                <a16:creationId xmlns:a16="http://schemas.microsoft.com/office/drawing/2014/main" id="{89009358-C92D-41F0-A289-A6C9A7670780}"/>
              </a:ext>
            </a:extLst>
          </p:cNvPr>
          <p:cNvPicPr>
            <a:picLocks noChangeAspect="1"/>
          </p:cNvPicPr>
          <p:nvPr/>
        </p:nvPicPr>
        <p:blipFill>
          <a:blip r:embed="rId6" cstate="screen">
            <a:extLst>
              <a:ext uri="{BEBA8EAE-BF5A-486C-A8C5-ECC9F3942E4B}">
                <a14:imgProps xmlns:a14="http://schemas.microsoft.com/office/drawing/2010/main">
                  <a14:imgLayer r:embed="rId7">
                    <a14:imgEffect>
                      <a14:sharpenSoften amount="50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0" y="1723696"/>
            <a:ext cx="5231816" cy="2942897"/>
          </a:xfrm>
          <a:prstGeom prst="rect">
            <a:avLst/>
          </a:prstGeom>
        </p:spPr>
      </p:pic>
      <p:sp>
        <p:nvSpPr>
          <p:cNvPr id="7" name="Rectangle 6">
            <a:extLst>
              <a:ext uri="{FF2B5EF4-FFF2-40B4-BE49-F238E27FC236}">
                <a16:creationId xmlns:a16="http://schemas.microsoft.com/office/drawing/2014/main" id="{39E70FD5-4572-42B8-9666-6D0B72AA72E5}"/>
              </a:ext>
            </a:extLst>
          </p:cNvPr>
          <p:cNvSpPr/>
          <p:nvPr/>
        </p:nvSpPr>
        <p:spPr>
          <a:xfrm>
            <a:off x="322316" y="4838480"/>
            <a:ext cx="4572000" cy="923330"/>
          </a:xfrm>
          <a:prstGeom prst="rect">
            <a:avLst/>
          </a:prstGeom>
        </p:spPr>
        <p:txBody>
          <a:bodyPr>
            <a:spAutoFit/>
          </a:bodyPr>
          <a:lstStyle/>
          <a:p>
            <a:r>
              <a:rPr lang="en-US"/>
              <a:t>UW- Extension</a:t>
            </a:r>
            <a:r>
              <a:rPr lang="en-US">
                <a:hlinkClick r:id="rId8"/>
              </a:rPr>
              <a:t> https://www.youtube.com/watch?v=Zq_785JqRq8</a:t>
            </a:r>
            <a:endParaRPr lang="en-US"/>
          </a:p>
        </p:txBody>
      </p:sp>
    </p:spTree>
    <p:extLst>
      <p:ext uri="{BB962C8B-B14F-4D97-AF65-F5344CB8AC3E}">
        <p14:creationId xmlns:p14="http://schemas.microsoft.com/office/powerpoint/2010/main" val="3944654534"/>
      </p:ext>
    </p:extLst>
  </p:cSld>
  <p:clrMapOvr>
    <a:masterClrMapping/>
  </p:clrMapOvr>
  <p:extLst>
    <p:ext uri="{6950BFC3-D8DA-4A85-94F7-54DA5524770B}">
      <p188:commentRel xmlns:p188="http://schemas.microsoft.com/office/powerpoint/2018/8/main" r:id="rId3"/>
    </p:ext>
  </p:extLs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a:extLst>
              <a:ext uri="{FF2B5EF4-FFF2-40B4-BE49-F238E27FC236}">
                <a16:creationId xmlns:a16="http://schemas.microsoft.com/office/drawing/2014/main" id="{79ED45C1-CA72-40CA-A073-7268825BA1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79241" y="4618792"/>
            <a:ext cx="2764760" cy="1922274"/>
          </a:xfrm>
          <a:prstGeom prst="rect">
            <a:avLst/>
          </a:prstGeom>
          <a:ln w="12700">
            <a:miter lim="400000"/>
          </a:ln>
          <a:extLst>
            <a:ext uri="{C572A759-6A51-4108-AA02-DFA0A04FC94B}">
              <ma14:wrappingTextBoxFlag xmlns="" xmlns:ma14="http://schemas.microsoft.com/office/mac/drawingml/2011/main" val="1"/>
            </a:ext>
          </a:extLst>
        </p:spPr>
      </p:pic>
      <p:sp>
        <p:nvSpPr>
          <p:cNvPr id="7" name="TextBox 6">
            <a:extLst>
              <a:ext uri="{FF2B5EF4-FFF2-40B4-BE49-F238E27FC236}">
                <a16:creationId xmlns:a16="http://schemas.microsoft.com/office/drawing/2014/main" id="{F81F294F-F1B1-4605-A605-533144C5EE05}"/>
              </a:ext>
            </a:extLst>
          </p:cNvPr>
          <p:cNvSpPr txBox="1"/>
          <p:nvPr/>
        </p:nvSpPr>
        <p:spPr>
          <a:xfrm>
            <a:off x="424040" y="6547757"/>
            <a:ext cx="1670046"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t>You want this…</a:t>
            </a:r>
            <a:endParaRPr kumimoji="0" lang="en-US" sz="1200" b="1" i="0" u="none" strike="noStrike" cap="none" spc="0" normalizeH="0" baseline="0">
              <a:ln>
                <a:noFill/>
              </a:ln>
              <a:solidFill>
                <a:srgbClr val="000000"/>
              </a:solidFill>
              <a:effectLst/>
              <a:uFillTx/>
              <a:latin typeface="+mn-lt"/>
              <a:ea typeface="+mn-ea"/>
              <a:cs typeface="+mn-cs"/>
              <a:sym typeface="Arial"/>
            </a:endParaRPr>
          </a:p>
        </p:txBody>
      </p:sp>
      <p:sp>
        <p:nvSpPr>
          <p:cNvPr id="8" name="TextBox 7">
            <a:extLst>
              <a:ext uri="{FF2B5EF4-FFF2-40B4-BE49-F238E27FC236}">
                <a16:creationId xmlns:a16="http://schemas.microsoft.com/office/drawing/2014/main" id="{032197E4-A7C2-42FB-8AB4-EBCD31CD39E6}"/>
              </a:ext>
            </a:extLst>
          </p:cNvPr>
          <p:cNvSpPr txBox="1"/>
          <p:nvPr/>
        </p:nvSpPr>
        <p:spPr>
          <a:xfrm>
            <a:off x="7188909" y="6547757"/>
            <a:ext cx="1670046"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a:t>NOT this!</a:t>
            </a:r>
            <a:endParaRPr kumimoji="0" lang="en-US" sz="1200" b="1" i="0" u="none" strike="noStrike" cap="none" spc="0" normalizeH="0" baseline="0">
              <a:ln>
                <a:noFill/>
              </a:ln>
              <a:solidFill>
                <a:srgbClr val="000000"/>
              </a:solidFill>
              <a:effectLst/>
              <a:uFillTx/>
              <a:latin typeface="+mn-lt"/>
              <a:ea typeface="+mn-ea"/>
              <a:cs typeface="+mn-cs"/>
              <a:sym typeface="Arial"/>
            </a:endParaRPr>
          </a:p>
        </p:txBody>
      </p:sp>
      <p:sp>
        <p:nvSpPr>
          <p:cNvPr id="9" name="Title 1">
            <a:extLst>
              <a:ext uri="{FF2B5EF4-FFF2-40B4-BE49-F238E27FC236}">
                <a16:creationId xmlns:a16="http://schemas.microsoft.com/office/drawing/2014/main" id="{87ADF11B-2A2C-4359-833C-246B7FD77E94}"/>
              </a:ext>
            </a:extLst>
          </p:cNvPr>
          <p:cNvSpPr txBox="1">
            <a:spLocks/>
          </p:cNvSpPr>
          <p:nvPr/>
        </p:nvSpPr>
        <p:spPr>
          <a:xfrm>
            <a:off x="8859" y="-76573"/>
            <a:ext cx="9135141" cy="866454"/>
          </a:xfrm>
          <a:prstGeom prst="rect">
            <a:avLst/>
          </a:prstGeom>
          <a:ln w="12700">
            <a:miter lim="400000"/>
          </a:ln>
          <a:extLst>
            <a:ext uri="{C572A759-6A51-4108-AA02-DFA0A04FC94B}">
              <ma14:wrappingTextBoxFlag xmlns="" xmlns:ma14="http://schemas.microsoft.com/office/mac/drawingml/2011/main" val="1"/>
            </a:ext>
          </a:extLst>
        </p:spPr>
        <p:txBody>
          <a:bodyPr lIns="45719" rIns="45719" anchor="b">
            <a:normAutofit/>
          </a:bodyPr>
          <a:lstStyle>
            <a:lvl1pPr marL="0" marR="0" indent="0" algn="l" defTabSz="914400" rtl="0" latinLnBrk="0">
              <a:lnSpc>
                <a:spcPct val="100000"/>
              </a:lnSpc>
              <a:spcBef>
                <a:spcPts val="0"/>
              </a:spcBef>
              <a:spcAft>
                <a:spcPts val="0"/>
              </a:spcAft>
              <a:buClrTx/>
              <a:buSzTx/>
              <a:buFontTx/>
              <a:buNone/>
              <a:tabLst/>
              <a:defRPr sz="2000" b="1" i="0" u="none" strike="noStrike" cap="none" spc="0" baseline="0">
                <a:ln>
                  <a:noFill/>
                </a:ln>
                <a:solidFill>
                  <a:srgbClr val="000000"/>
                </a:solidFill>
                <a:uFillTx/>
                <a:latin typeface="+mn-lt"/>
                <a:ea typeface="+mn-ea"/>
                <a:cs typeface="+mn-cs"/>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Arial"/>
              </a:defRPr>
            </a:lvl5pPr>
            <a:lvl6pPr marL="0" marR="0" indent="4572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Arial"/>
              </a:defRPr>
            </a:lvl6pPr>
            <a:lvl7pPr marL="0" marR="0" indent="9144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Arial"/>
              </a:defRPr>
            </a:lvl7pPr>
            <a:lvl8pPr marL="0" marR="0" indent="13716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Arial"/>
              </a:defRPr>
            </a:lvl8pPr>
            <a:lvl9pPr marL="0" marR="0" indent="182880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Arial"/>
              </a:defRPr>
            </a:lvl9pPr>
          </a:lstStyle>
          <a:p>
            <a:pPr algn="ctr" hangingPunct="1"/>
            <a:r>
              <a:rPr lang="en-US" sz="4400"/>
              <a:t>Manage for Water Stable Aggregates</a:t>
            </a:r>
          </a:p>
        </p:txBody>
      </p:sp>
      <p:pic>
        <p:nvPicPr>
          <p:cNvPr id="10" name="Picture 9">
            <a:extLst>
              <a:ext uri="{FF2B5EF4-FFF2-40B4-BE49-F238E27FC236}">
                <a16:creationId xmlns:a16="http://schemas.microsoft.com/office/drawing/2014/main" id="{05ED7626-3468-4124-B6AA-0315A9EBBA2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554382" y="735137"/>
            <a:ext cx="6167218" cy="3844717"/>
          </a:xfrm>
          <a:prstGeom prst="rect">
            <a:avLst/>
          </a:prstGeom>
        </p:spPr>
      </p:pic>
      <p:pic>
        <p:nvPicPr>
          <p:cNvPr id="11" name="Content Placeholder 3">
            <a:extLst>
              <a:ext uri="{FF2B5EF4-FFF2-40B4-BE49-F238E27FC236}">
                <a16:creationId xmlns:a16="http://schemas.microsoft.com/office/drawing/2014/main" id="{9217E5EE-E0EF-4D18-91D6-ECBBDCB4AA3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860" y="4507176"/>
            <a:ext cx="2755900" cy="2040581"/>
          </a:xfrm>
          <a:prstGeom prst="rect">
            <a:avLst/>
          </a:prstGeom>
          <a:ln w="12700">
            <a:miter lim="400000"/>
          </a:ln>
          <a:extLst>
            <a:ext uri="{C572A759-6A51-4108-AA02-DFA0A04FC94B}">
              <ma14:wrappingTextBoxFlag xmlns="" xmlns:ma14="http://schemas.microsoft.com/office/mac/drawingml/2011/main" val="1"/>
            </a:ext>
          </a:extLst>
        </p:spPr>
      </p:pic>
      <p:sp>
        <p:nvSpPr>
          <p:cNvPr id="2" name="Footer Placeholder 1">
            <a:extLst>
              <a:ext uri="{FF2B5EF4-FFF2-40B4-BE49-F238E27FC236}">
                <a16:creationId xmlns:a16="http://schemas.microsoft.com/office/drawing/2014/main" id="{86425B89-5A3E-F5B1-64AF-2AE479CBABEC}"/>
              </a:ext>
            </a:extLst>
          </p:cNvPr>
          <p:cNvSpPr>
            <a:spLocks noGrp="1"/>
          </p:cNvSpPr>
          <p:nvPr>
            <p:ph type="ftr" sz="quarter" idx="11"/>
          </p:nvPr>
        </p:nvSpPr>
        <p:spPr/>
        <p:txBody>
          <a:bodyPr/>
          <a:lstStyle/>
          <a:p>
            <a:r>
              <a:rPr lang="en-US"/>
              <a:t>NRCS | SHD | Resource Concerns &amp; Soil Health Indicators | v3.0</a:t>
            </a:r>
          </a:p>
        </p:txBody>
      </p:sp>
    </p:spTree>
    <p:extLst>
      <p:ext uri="{BB962C8B-B14F-4D97-AF65-F5344CB8AC3E}">
        <p14:creationId xmlns:p14="http://schemas.microsoft.com/office/powerpoint/2010/main" val="567921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par>
                                <p:cTn id="14" presetID="16" presetClass="entr" presetSubtype="2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064673A-B16E-41C1-9AC2-800A084D1AD7}"/>
              </a:ext>
            </a:extLst>
          </p:cNvPr>
          <p:cNvSpPr>
            <a:spLocks noGrp="1"/>
          </p:cNvSpPr>
          <p:nvPr>
            <p:ph type="ftr" sz="quarter" idx="11"/>
          </p:nvPr>
        </p:nvSpPr>
        <p:spPr/>
        <p:txBody>
          <a:bodyPr/>
          <a:lstStyle/>
          <a:p>
            <a:r>
              <a:rPr lang="en-US"/>
              <a:t>NRCS | SHD | Resource Concerns &amp; Soil Health Indicators | v3.0</a:t>
            </a:r>
          </a:p>
        </p:txBody>
      </p:sp>
      <p:pic>
        <p:nvPicPr>
          <p:cNvPr id="6" name="Picture 5">
            <a:extLst>
              <a:ext uri="{FF2B5EF4-FFF2-40B4-BE49-F238E27FC236}">
                <a16:creationId xmlns:a16="http://schemas.microsoft.com/office/drawing/2014/main" id="{06D29CC6-91AE-4DDE-9BB0-D91D1DDDFA4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06191" y="798785"/>
            <a:ext cx="6653254" cy="5694090"/>
          </a:xfrm>
          <a:prstGeom prst="rect">
            <a:avLst/>
          </a:prstGeom>
        </p:spPr>
      </p:pic>
      <p:sp>
        <p:nvSpPr>
          <p:cNvPr id="7" name="Rectangle 6">
            <a:extLst>
              <a:ext uri="{FF2B5EF4-FFF2-40B4-BE49-F238E27FC236}">
                <a16:creationId xmlns:a16="http://schemas.microsoft.com/office/drawing/2014/main" id="{BDCB02E1-54F2-4B62-8A60-E2E23300E8B1}"/>
              </a:ext>
            </a:extLst>
          </p:cNvPr>
          <p:cNvSpPr/>
          <p:nvPr/>
        </p:nvSpPr>
        <p:spPr>
          <a:xfrm>
            <a:off x="3463967" y="103514"/>
            <a:ext cx="1959832" cy="646331"/>
          </a:xfrm>
          <a:prstGeom prst="rect">
            <a:avLst/>
          </a:prstGeom>
        </p:spPr>
        <p:txBody>
          <a:bodyPr wrap="none">
            <a:spAutoFit/>
          </a:bodyPr>
          <a:lstStyle/>
          <a:p>
            <a:pPr algn="ctr"/>
            <a:r>
              <a:rPr lang="en-US" sz="3600">
                <a:solidFill>
                  <a:schemeClr val="accent6"/>
                </a:solidFill>
              </a:rPr>
              <a:t>Slake test</a:t>
            </a:r>
          </a:p>
        </p:txBody>
      </p:sp>
    </p:spTree>
    <p:extLst>
      <p:ext uri="{BB962C8B-B14F-4D97-AF65-F5344CB8AC3E}">
        <p14:creationId xmlns:p14="http://schemas.microsoft.com/office/powerpoint/2010/main" val="38156989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2ED234-996A-497A-9173-EDD236722392}"/>
              </a:ext>
            </a:extLst>
          </p:cNvPr>
          <p:cNvSpPr>
            <a:spLocks noGrp="1"/>
          </p:cNvSpPr>
          <p:nvPr>
            <p:ph type="title"/>
          </p:nvPr>
        </p:nvSpPr>
        <p:spPr>
          <a:xfrm>
            <a:off x="1016000" y="2669"/>
            <a:ext cx="3556000" cy="838200"/>
          </a:xfrm>
        </p:spPr>
        <p:txBody>
          <a:bodyPr>
            <a:normAutofit/>
          </a:bodyPr>
          <a:lstStyle/>
          <a:p>
            <a:r>
              <a:rPr lang="en-US" b="1"/>
              <a:t>Slump Test</a:t>
            </a:r>
          </a:p>
        </p:txBody>
      </p:sp>
      <p:pic>
        <p:nvPicPr>
          <p:cNvPr id="9" name="Picture 8">
            <a:extLst>
              <a:ext uri="{FF2B5EF4-FFF2-40B4-BE49-F238E27FC236}">
                <a16:creationId xmlns:a16="http://schemas.microsoft.com/office/drawing/2014/main" id="{77865333-395D-4741-9183-ED3BC6AB34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740156" y="897729"/>
            <a:ext cx="2630091" cy="2686050"/>
          </a:xfrm>
          <a:prstGeom prst="rect">
            <a:avLst/>
          </a:prstGeom>
        </p:spPr>
      </p:pic>
      <p:pic>
        <p:nvPicPr>
          <p:cNvPr id="8" name="Picture 7" descr="A picture containing plate, ground, table, coffee&#10;&#10;Description automatically generated">
            <a:extLst>
              <a:ext uri="{FF2B5EF4-FFF2-40B4-BE49-F238E27FC236}">
                <a16:creationId xmlns:a16="http://schemas.microsoft.com/office/drawing/2014/main" id="{298E8C63-1AE3-40AA-8231-7C41EEA651A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91981" y="233113"/>
            <a:ext cx="4937720" cy="3703290"/>
          </a:xfrm>
          <a:prstGeom prst="rect">
            <a:avLst/>
          </a:prstGeom>
        </p:spPr>
      </p:pic>
      <p:pic>
        <p:nvPicPr>
          <p:cNvPr id="11" name="Picture 10">
            <a:extLst>
              <a:ext uri="{FF2B5EF4-FFF2-40B4-BE49-F238E27FC236}">
                <a16:creationId xmlns:a16="http://schemas.microsoft.com/office/drawing/2014/main" id="{76E13474-B0A5-44BA-BE97-54BB994F5CE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09567" y="2890339"/>
            <a:ext cx="3802945" cy="3734548"/>
          </a:xfrm>
          <a:prstGeom prst="rect">
            <a:avLst/>
          </a:prstGeom>
        </p:spPr>
      </p:pic>
      <p:pic>
        <p:nvPicPr>
          <p:cNvPr id="2" name="Picture 1">
            <a:extLst>
              <a:ext uri="{FF2B5EF4-FFF2-40B4-BE49-F238E27FC236}">
                <a16:creationId xmlns:a16="http://schemas.microsoft.com/office/drawing/2014/main" id="{40B65BFE-2257-4DE2-9B5B-83C5C65270F9}"/>
              </a:ext>
            </a:extLst>
          </p:cNvPr>
          <p:cNvPicPr>
            <a:picLocks noChangeAspect="1"/>
          </p:cNvPicPr>
          <p:nvPr/>
        </p:nvPicPr>
        <p:blipFill>
          <a:blip r:embed="rId6"/>
          <a:stretch>
            <a:fillRect/>
          </a:stretch>
        </p:blipFill>
        <p:spPr>
          <a:xfrm>
            <a:off x="331488" y="3541151"/>
            <a:ext cx="4707254" cy="3010620"/>
          </a:xfrm>
          <a:prstGeom prst="rect">
            <a:avLst/>
          </a:prstGeom>
        </p:spPr>
      </p:pic>
      <p:sp>
        <p:nvSpPr>
          <p:cNvPr id="4" name="Footer Placeholder 3">
            <a:extLst>
              <a:ext uri="{FF2B5EF4-FFF2-40B4-BE49-F238E27FC236}">
                <a16:creationId xmlns:a16="http://schemas.microsoft.com/office/drawing/2014/main" id="{3D2FB106-A5E7-AAA2-B0DA-0F8B509C6A43}"/>
              </a:ext>
            </a:extLst>
          </p:cNvPr>
          <p:cNvSpPr>
            <a:spLocks noGrp="1"/>
          </p:cNvSpPr>
          <p:nvPr>
            <p:ph type="ftr" sz="quarter" idx="11"/>
          </p:nvPr>
        </p:nvSpPr>
        <p:spPr/>
        <p:txBody>
          <a:bodyPr/>
          <a:lstStyle/>
          <a:p>
            <a:r>
              <a:rPr lang="en-US"/>
              <a:t>NRCS | SHD | Resource Concerns &amp; Soil Health Indicators | v3.0</a:t>
            </a:r>
          </a:p>
        </p:txBody>
      </p:sp>
    </p:spTree>
    <p:extLst>
      <p:ext uri="{BB962C8B-B14F-4D97-AF65-F5344CB8AC3E}">
        <p14:creationId xmlns:p14="http://schemas.microsoft.com/office/powerpoint/2010/main" val="1353504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1)">
                                      <p:cBhvr>
                                        <p:cTn id="1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1EECF18-3C33-48E6-ABF4-E136B9069B77}"/>
              </a:ext>
            </a:extLst>
          </p:cNvPr>
          <p:cNvSpPr>
            <a:spLocks noGrp="1"/>
          </p:cNvSpPr>
          <p:nvPr>
            <p:ph type="title"/>
          </p:nvPr>
        </p:nvSpPr>
        <p:spPr>
          <a:xfrm>
            <a:off x="1795549" y="5946"/>
            <a:ext cx="6719801" cy="842791"/>
          </a:xfrm>
        </p:spPr>
        <p:txBody>
          <a:bodyPr/>
          <a:lstStyle/>
          <a:p>
            <a:r>
              <a:rPr lang="en-US"/>
              <a:t>Soil Structure</a:t>
            </a:r>
          </a:p>
        </p:txBody>
      </p:sp>
      <p:pic>
        <p:nvPicPr>
          <p:cNvPr id="5" name="Picture 4">
            <a:extLst>
              <a:ext uri="{FF2B5EF4-FFF2-40B4-BE49-F238E27FC236}">
                <a16:creationId xmlns:a16="http://schemas.microsoft.com/office/drawing/2014/main" id="{3CCE14E3-62FA-4471-8106-9D0F34EBF87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2707" y="784389"/>
            <a:ext cx="5143500" cy="5891048"/>
          </a:xfrm>
          <a:prstGeom prst="rect">
            <a:avLst/>
          </a:prstGeom>
        </p:spPr>
      </p:pic>
      <p:pic>
        <p:nvPicPr>
          <p:cNvPr id="6" name="Picture 5">
            <a:extLst>
              <a:ext uri="{FF2B5EF4-FFF2-40B4-BE49-F238E27FC236}">
                <a16:creationId xmlns:a16="http://schemas.microsoft.com/office/drawing/2014/main" id="{4320A8D5-46F1-4F71-9E4B-BFFB85C631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47644" y="1363101"/>
            <a:ext cx="3598478" cy="4797971"/>
          </a:xfrm>
          <a:prstGeom prst="rect">
            <a:avLst/>
          </a:prstGeom>
        </p:spPr>
      </p:pic>
      <p:sp>
        <p:nvSpPr>
          <p:cNvPr id="2" name="Footer Placeholder 1">
            <a:extLst>
              <a:ext uri="{FF2B5EF4-FFF2-40B4-BE49-F238E27FC236}">
                <a16:creationId xmlns:a16="http://schemas.microsoft.com/office/drawing/2014/main" id="{1BED0BC6-54BA-6BAE-25E7-B383600B1E18}"/>
              </a:ext>
            </a:extLst>
          </p:cNvPr>
          <p:cNvSpPr>
            <a:spLocks noGrp="1"/>
          </p:cNvSpPr>
          <p:nvPr>
            <p:ph type="ftr" sz="quarter" idx="11"/>
          </p:nvPr>
        </p:nvSpPr>
        <p:spPr/>
        <p:txBody>
          <a:bodyPr/>
          <a:lstStyle/>
          <a:p>
            <a:r>
              <a:rPr lang="en-US"/>
              <a:t>NRCS | SHD | Resource Concerns &amp; Soil Health Indicators | v3.0</a:t>
            </a:r>
          </a:p>
        </p:txBody>
      </p:sp>
    </p:spTree>
    <p:extLst>
      <p:ext uri="{BB962C8B-B14F-4D97-AF65-F5344CB8AC3E}">
        <p14:creationId xmlns:p14="http://schemas.microsoft.com/office/powerpoint/2010/main" val="3767061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81B7A-99CA-4660-9DC7-E5A723278776}"/>
              </a:ext>
            </a:extLst>
          </p:cNvPr>
          <p:cNvSpPr>
            <a:spLocks noGrp="1"/>
          </p:cNvSpPr>
          <p:nvPr>
            <p:ph type="title"/>
          </p:nvPr>
        </p:nvSpPr>
        <p:spPr/>
        <p:txBody>
          <a:bodyPr>
            <a:normAutofit fontScale="90000"/>
          </a:bodyPr>
          <a:lstStyle/>
          <a:p>
            <a:r>
              <a:rPr lang="en-US"/>
              <a:t>Indicators:  Roots and </a:t>
            </a:r>
            <a:r>
              <a:rPr lang="en-US" err="1"/>
              <a:t>Biopores</a:t>
            </a:r>
            <a:endParaRPr lang="en-US"/>
          </a:p>
        </p:txBody>
      </p:sp>
      <p:pic>
        <p:nvPicPr>
          <p:cNvPr id="4" name="Picture 3">
            <a:extLst>
              <a:ext uri="{FF2B5EF4-FFF2-40B4-BE49-F238E27FC236}">
                <a16:creationId xmlns:a16="http://schemas.microsoft.com/office/drawing/2014/main" id="{92758B05-00CC-4106-9CF6-86046F9964B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1006" y="3949648"/>
            <a:ext cx="3532553" cy="2649415"/>
          </a:xfrm>
          <a:prstGeom prst="rect">
            <a:avLst/>
          </a:prstGeom>
        </p:spPr>
      </p:pic>
      <p:pic>
        <p:nvPicPr>
          <p:cNvPr id="5" name="Picture 4">
            <a:extLst>
              <a:ext uri="{FF2B5EF4-FFF2-40B4-BE49-F238E27FC236}">
                <a16:creationId xmlns:a16="http://schemas.microsoft.com/office/drawing/2014/main" id="{5755B02E-5D50-4963-AA80-70BB13B1ABD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681552" y="937846"/>
            <a:ext cx="3349935" cy="4472818"/>
          </a:xfrm>
          <a:prstGeom prst="rect">
            <a:avLst/>
          </a:prstGeom>
        </p:spPr>
      </p:pic>
      <p:sp>
        <p:nvSpPr>
          <p:cNvPr id="6" name="TextBox 5">
            <a:extLst>
              <a:ext uri="{FF2B5EF4-FFF2-40B4-BE49-F238E27FC236}">
                <a16:creationId xmlns:a16="http://schemas.microsoft.com/office/drawing/2014/main" id="{D283DB1A-E4A6-403E-88D5-6F037FB63825}"/>
              </a:ext>
            </a:extLst>
          </p:cNvPr>
          <p:cNvSpPr txBox="1"/>
          <p:nvPr/>
        </p:nvSpPr>
        <p:spPr>
          <a:xfrm>
            <a:off x="5940417" y="5458489"/>
            <a:ext cx="3091070" cy="923330"/>
          </a:xfrm>
          <a:prstGeom prst="rect">
            <a:avLst/>
          </a:prstGeom>
          <a:noFill/>
        </p:spPr>
        <p:txBody>
          <a:bodyPr wrap="square" rtlCol="0">
            <a:spAutoFit/>
          </a:bodyPr>
          <a:lstStyle/>
          <a:p>
            <a:r>
              <a:rPr lang="en-US"/>
              <a:t>Rye Root, Soybean root and earthworm sharing the same </a:t>
            </a:r>
            <a:r>
              <a:rPr lang="en-US" err="1"/>
              <a:t>biopore</a:t>
            </a:r>
            <a:endParaRPr lang="en-US"/>
          </a:p>
        </p:txBody>
      </p:sp>
      <p:pic>
        <p:nvPicPr>
          <p:cNvPr id="7" name="Picture 6">
            <a:extLst>
              <a:ext uri="{FF2B5EF4-FFF2-40B4-BE49-F238E27FC236}">
                <a16:creationId xmlns:a16="http://schemas.microsoft.com/office/drawing/2014/main" id="{190DB4AB-98AF-45C6-8E72-929752B76FEE}"/>
              </a:ext>
            </a:extLst>
          </p:cNvPr>
          <p:cNvPicPr>
            <a:picLocks noChangeAspect="1"/>
          </p:cNvPicPr>
          <p:nvPr/>
        </p:nvPicPr>
        <p:blipFill>
          <a:blip r:embed="rId6"/>
          <a:stretch>
            <a:fillRect/>
          </a:stretch>
        </p:blipFill>
        <p:spPr>
          <a:xfrm>
            <a:off x="0" y="738164"/>
            <a:ext cx="3456732" cy="3237257"/>
          </a:xfrm>
          <a:prstGeom prst="rect">
            <a:avLst/>
          </a:prstGeom>
        </p:spPr>
      </p:pic>
      <p:pic>
        <p:nvPicPr>
          <p:cNvPr id="8" name="Picture 7">
            <a:extLst>
              <a:ext uri="{FF2B5EF4-FFF2-40B4-BE49-F238E27FC236}">
                <a16:creationId xmlns:a16="http://schemas.microsoft.com/office/drawing/2014/main" id="{A9B921F6-FDB2-485E-AA55-5D15C200C6B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961567" y="1090700"/>
            <a:ext cx="2608820" cy="3478426"/>
          </a:xfrm>
          <a:prstGeom prst="rect">
            <a:avLst/>
          </a:prstGeom>
          <a:ln w="19050">
            <a:solidFill>
              <a:schemeClr val="accent1"/>
            </a:solidFill>
          </a:ln>
        </p:spPr>
      </p:pic>
      <p:sp>
        <p:nvSpPr>
          <p:cNvPr id="3" name="Footer Placeholder 2">
            <a:extLst>
              <a:ext uri="{FF2B5EF4-FFF2-40B4-BE49-F238E27FC236}">
                <a16:creationId xmlns:a16="http://schemas.microsoft.com/office/drawing/2014/main" id="{E3EB224C-AA09-A372-A591-4C0C97292177}"/>
              </a:ext>
            </a:extLst>
          </p:cNvPr>
          <p:cNvSpPr>
            <a:spLocks noGrp="1"/>
          </p:cNvSpPr>
          <p:nvPr>
            <p:ph type="ftr" sz="quarter" idx="11"/>
          </p:nvPr>
        </p:nvSpPr>
        <p:spPr/>
        <p:txBody>
          <a:bodyPr/>
          <a:lstStyle/>
          <a:p>
            <a:r>
              <a:rPr lang="en-US"/>
              <a:t>NRCS | SHD | Resource Concerns &amp; Soil Health Indicators | v3.0</a:t>
            </a:r>
          </a:p>
        </p:txBody>
      </p:sp>
      <p:pic>
        <p:nvPicPr>
          <p:cNvPr id="10" name="Picture 9" descr="A hand holding dirt with people in the background&#10;&#10;Description automatically generated">
            <a:extLst>
              <a:ext uri="{FF2B5EF4-FFF2-40B4-BE49-F238E27FC236}">
                <a16:creationId xmlns:a16="http://schemas.microsoft.com/office/drawing/2014/main" id="{7065640C-1437-9ED9-C76E-9810FB623E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90917" y="642292"/>
            <a:ext cx="4572000" cy="3429000"/>
          </a:xfrm>
          <a:prstGeom prst="rect">
            <a:avLst/>
          </a:prstGeom>
        </p:spPr>
      </p:pic>
      <p:pic>
        <p:nvPicPr>
          <p:cNvPr id="12" name="Picture 11" descr="A pile of dirt on some grass&#10;&#10;Description automatically generated">
            <a:extLst>
              <a:ext uri="{FF2B5EF4-FFF2-40B4-BE49-F238E27FC236}">
                <a16:creationId xmlns:a16="http://schemas.microsoft.com/office/drawing/2014/main" id="{9E97375E-7A52-72F8-ECEA-9B24B28B9C0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8353676" y="5256788"/>
            <a:ext cx="6858000" cy="5143500"/>
          </a:xfrm>
          <a:prstGeom prst="rect">
            <a:avLst/>
          </a:prstGeom>
        </p:spPr>
      </p:pic>
    </p:spTree>
    <p:extLst>
      <p:ext uri="{BB962C8B-B14F-4D97-AF65-F5344CB8AC3E}">
        <p14:creationId xmlns:p14="http://schemas.microsoft.com/office/powerpoint/2010/main" val="4141056946"/>
      </p:ext>
    </p:extLst>
  </p:cSld>
  <p:clrMapOvr>
    <a:masterClrMapping/>
  </p:clrMapOvr>
  <p:extLst>
    <p:ext uri="{6950BFC3-D8DA-4A85-94F7-54DA5524770B}">
      <p188:commentRel xmlns:p188="http://schemas.microsoft.com/office/powerpoint/2018/8/main" r:id="rId3"/>
    </p:ext>
  </p:extLs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CA9FFD7-A447-4F45-95BC-EADBC5FF4BB2}"/>
              </a:ext>
            </a:extLst>
          </p:cNvPr>
          <p:cNvSpPr>
            <a:spLocks noGrp="1"/>
          </p:cNvSpPr>
          <p:nvPr>
            <p:ph type="title"/>
          </p:nvPr>
        </p:nvSpPr>
        <p:spPr>
          <a:xfrm>
            <a:off x="762000" y="-1"/>
            <a:ext cx="7924800" cy="714553"/>
          </a:xfrm>
        </p:spPr>
        <p:txBody>
          <a:bodyPr>
            <a:normAutofit/>
          </a:bodyPr>
          <a:lstStyle/>
          <a:p>
            <a:r>
              <a:rPr lang="en-US"/>
              <a:t>Biological Diversity</a:t>
            </a:r>
          </a:p>
        </p:txBody>
      </p:sp>
      <p:pic>
        <p:nvPicPr>
          <p:cNvPr id="6" name="Picture 5">
            <a:extLst>
              <a:ext uri="{FF2B5EF4-FFF2-40B4-BE49-F238E27FC236}">
                <a16:creationId xmlns:a16="http://schemas.microsoft.com/office/drawing/2014/main" id="{B13A9A76-874E-450A-B7A5-02E2914EEC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762000"/>
            <a:ext cx="9144000" cy="6096000"/>
          </a:xfrm>
          <a:prstGeom prst="rect">
            <a:avLst/>
          </a:prstGeom>
        </p:spPr>
      </p:pic>
      <p:grpSp>
        <p:nvGrpSpPr>
          <p:cNvPr id="7" name="Group 6">
            <a:extLst>
              <a:ext uri="{FF2B5EF4-FFF2-40B4-BE49-F238E27FC236}">
                <a16:creationId xmlns:a16="http://schemas.microsoft.com/office/drawing/2014/main" id="{C6815E57-C576-4766-A225-4EB825256218}"/>
              </a:ext>
            </a:extLst>
          </p:cNvPr>
          <p:cNvGrpSpPr/>
          <p:nvPr/>
        </p:nvGrpSpPr>
        <p:grpSpPr>
          <a:xfrm>
            <a:off x="-116062" y="714552"/>
            <a:ext cx="9293222" cy="6443489"/>
            <a:chOff x="-116062" y="714552"/>
            <a:chExt cx="9293222" cy="6443489"/>
          </a:xfrm>
        </p:grpSpPr>
        <p:sp>
          <p:nvSpPr>
            <p:cNvPr id="8" name="Flowchart: Connector 7">
              <a:extLst>
                <a:ext uri="{FF2B5EF4-FFF2-40B4-BE49-F238E27FC236}">
                  <a16:creationId xmlns:a16="http://schemas.microsoft.com/office/drawing/2014/main" id="{7A61CAE5-60C7-488B-9F0A-6EF7D75F6F93}"/>
                </a:ext>
              </a:extLst>
            </p:cNvPr>
            <p:cNvSpPr/>
            <p:nvPr/>
          </p:nvSpPr>
          <p:spPr>
            <a:xfrm>
              <a:off x="1201568" y="4840109"/>
              <a:ext cx="1846432" cy="1526824"/>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9" name="Flowchart: Connector 8">
              <a:extLst>
                <a:ext uri="{FF2B5EF4-FFF2-40B4-BE49-F238E27FC236}">
                  <a16:creationId xmlns:a16="http://schemas.microsoft.com/office/drawing/2014/main" id="{651D1B56-16EC-46CA-A750-AAAE4184DFF1}"/>
                </a:ext>
              </a:extLst>
            </p:cNvPr>
            <p:cNvSpPr/>
            <p:nvPr/>
          </p:nvSpPr>
          <p:spPr>
            <a:xfrm>
              <a:off x="6418433" y="2283176"/>
              <a:ext cx="1523999" cy="1526824"/>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10" name="Flowchart: Connector 9">
              <a:extLst>
                <a:ext uri="{FF2B5EF4-FFF2-40B4-BE49-F238E27FC236}">
                  <a16:creationId xmlns:a16="http://schemas.microsoft.com/office/drawing/2014/main" id="{176F7CCF-C2C2-4E60-8218-38B45EC4CD60}"/>
                </a:ext>
              </a:extLst>
            </p:cNvPr>
            <p:cNvSpPr/>
            <p:nvPr/>
          </p:nvSpPr>
          <p:spPr>
            <a:xfrm>
              <a:off x="501658" y="3685823"/>
              <a:ext cx="1524000" cy="1526824"/>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11" name="Flowchart: Connector 10">
              <a:extLst>
                <a:ext uri="{FF2B5EF4-FFF2-40B4-BE49-F238E27FC236}">
                  <a16:creationId xmlns:a16="http://schemas.microsoft.com/office/drawing/2014/main" id="{1EBBE291-13CD-4B3B-A76E-3010F7E934DA}"/>
                </a:ext>
              </a:extLst>
            </p:cNvPr>
            <p:cNvSpPr/>
            <p:nvPr/>
          </p:nvSpPr>
          <p:spPr>
            <a:xfrm rot="15826685">
              <a:off x="6378891" y="5417215"/>
              <a:ext cx="1451895" cy="1526824"/>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12" name="Flowchart: Connector 11">
              <a:extLst>
                <a:ext uri="{FF2B5EF4-FFF2-40B4-BE49-F238E27FC236}">
                  <a16:creationId xmlns:a16="http://schemas.microsoft.com/office/drawing/2014/main" id="{52D3EAEC-B0F8-4E77-84BB-6C0C833DCCA8}"/>
                </a:ext>
              </a:extLst>
            </p:cNvPr>
            <p:cNvSpPr/>
            <p:nvPr/>
          </p:nvSpPr>
          <p:spPr>
            <a:xfrm>
              <a:off x="3200400" y="2283176"/>
              <a:ext cx="1524000" cy="1526824"/>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13" name="Flowchart: Connector 12">
              <a:extLst>
                <a:ext uri="{FF2B5EF4-FFF2-40B4-BE49-F238E27FC236}">
                  <a16:creationId xmlns:a16="http://schemas.microsoft.com/office/drawing/2014/main" id="{D11587DA-CD8A-4040-A64D-379618603BA6}"/>
                </a:ext>
              </a:extLst>
            </p:cNvPr>
            <p:cNvSpPr/>
            <p:nvPr/>
          </p:nvSpPr>
          <p:spPr>
            <a:xfrm>
              <a:off x="4572000" y="4600170"/>
              <a:ext cx="1175117" cy="1284165"/>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14" name="Flowchart: Connector 13">
              <a:extLst>
                <a:ext uri="{FF2B5EF4-FFF2-40B4-BE49-F238E27FC236}">
                  <a16:creationId xmlns:a16="http://schemas.microsoft.com/office/drawing/2014/main" id="{0FB417CC-F257-4C8E-8240-86C48AAE8618}"/>
                </a:ext>
              </a:extLst>
            </p:cNvPr>
            <p:cNvSpPr/>
            <p:nvPr/>
          </p:nvSpPr>
          <p:spPr>
            <a:xfrm>
              <a:off x="3702058" y="5349526"/>
              <a:ext cx="1524000" cy="1526824"/>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15" name="Flowchart: Connector 14">
              <a:extLst>
                <a:ext uri="{FF2B5EF4-FFF2-40B4-BE49-F238E27FC236}">
                  <a16:creationId xmlns:a16="http://schemas.microsoft.com/office/drawing/2014/main" id="{0BCA75D7-A2AC-42AF-ADF1-83D9912F8D63}"/>
                </a:ext>
              </a:extLst>
            </p:cNvPr>
            <p:cNvSpPr/>
            <p:nvPr/>
          </p:nvSpPr>
          <p:spPr>
            <a:xfrm>
              <a:off x="-43731" y="1818923"/>
              <a:ext cx="1524000" cy="1526824"/>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16" name="Flowchart: Connector 15">
              <a:extLst>
                <a:ext uri="{FF2B5EF4-FFF2-40B4-BE49-F238E27FC236}">
                  <a16:creationId xmlns:a16="http://schemas.microsoft.com/office/drawing/2014/main" id="{D635AD31-EC3F-4F17-8722-6603F804DDD0}"/>
                </a:ext>
              </a:extLst>
            </p:cNvPr>
            <p:cNvSpPr/>
            <p:nvPr/>
          </p:nvSpPr>
          <p:spPr>
            <a:xfrm>
              <a:off x="2458880" y="2016131"/>
              <a:ext cx="980721" cy="1093613"/>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17" name="Flowchart: Connector 16">
              <a:extLst>
                <a:ext uri="{FF2B5EF4-FFF2-40B4-BE49-F238E27FC236}">
                  <a16:creationId xmlns:a16="http://schemas.microsoft.com/office/drawing/2014/main" id="{17180F73-339F-490D-BE50-EE6D103D75B6}"/>
                </a:ext>
              </a:extLst>
            </p:cNvPr>
            <p:cNvSpPr/>
            <p:nvPr/>
          </p:nvSpPr>
          <p:spPr>
            <a:xfrm>
              <a:off x="2510729" y="714552"/>
              <a:ext cx="1524000" cy="1526824"/>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18" name="Flowchart: Connector 17">
              <a:extLst>
                <a:ext uri="{FF2B5EF4-FFF2-40B4-BE49-F238E27FC236}">
                  <a16:creationId xmlns:a16="http://schemas.microsoft.com/office/drawing/2014/main" id="{A8EEB4A6-115A-4980-A7A0-991C052E769B}"/>
                </a:ext>
              </a:extLst>
            </p:cNvPr>
            <p:cNvSpPr/>
            <p:nvPr/>
          </p:nvSpPr>
          <p:spPr>
            <a:xfrm>
              <a:off x="5943600" y="4040008"/>
              <a:ext cx="1524000" cy="1526824"/>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19" name="Flowchart: Connector 18">
              <a:extLst>
                <a:ext uri="{FF2B5EF4-FFF2-40B4-BE49-F238E27FC236}">
                  <a16:creationId xmlns:a16="http://schemas.microsoft.com/office/drawing/2014/main" id="{F6C9C601-3ADA-4C09-9E6F-0D55A371CFD4}"/>
                </a:ext>
              </a:extLst>
            </p:cNvPr>
            <p:cNvSpPr/>
            <p:nvPr/>
          </p:nvSpPr>
          <p:spPr>
            <a:xfrm>
              <a:off x="6961711" y="1103839"/>
              <a:ext cx="980721" cy="1093613"/>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20" name="Flowchart: Connector 19">
              <a:extLst>
                <a:ext uri="{FF2B5EF4-FFF2-40B4-BE49-F238E27FC236}">
                  <a16:creationId xmlns:a16="http://schemas.microsoft.com/office/drawing/2014/main" id="{B0D341F4-B2E0-476D-9234-A0AE5FFEEF86}"/>
                </a:ext>
              </a:extLst>
            </p:cNvPr>
            <p:cNvSpPr/>
            <p:nvPr/>
          </p:nvSpPr>
          <p:spPr>
            <a:xfrm>
              <a:off x="5353030" y="3087166"/>
              <a:ext cx="771182" cy="851606"/>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21" name="Flowchart: Connector 20">
              <a:extLst>
                <a:ext uri="{FF2B5EF4-FFF2-40B4-BE49-F238E27FC236}">
                  <a16:creationId xmlns:a16="http://schemas.microsoft.com/office/drawing/2014/main" id="{3FE608A0-AED3-444D-A707-F2844A6978CC}"/>
                </a:ext>
              </a:extLst>
            </p:cNvPr>
            <p:cNvSpPr/>
            <p:nvPr/>
          </p:nvSpPr>
          <p:spPr>
            <a:xfrm>
              <a:off x="2852927" y="4574117"/>
              <a:ext cx="980721" cy="1093613"/>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22" name="Flowchart: Connector 21">
              <a:extLst>
                <a:ext uri="{FF2B5EF4-FFF2-40B4-BE49-F238E27FC236}">
                  <a16:creationId xmlns:a16="http://schemas.microsoft.com/office/drawing/2014/main" id="{052E4273-663E-4A6B-842F-8EC898A86B06}"/>
                </a:ext>
              </a:extLst>
            </p:cNvPr>
            <p:cNvSpPr/>
            <p:nvPr/>
          </p:nvSpPr>
          <p:spPr>
            <a:xfrm>
              <a:off x="1768477" y="1999889"/>
              <a:ext cx="980721" cy="1093613"/>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23" name="Flowchart: Connector 22">
              <a:extLst>
                <a:ext uri="{FF2B5EF4-FFF2-40B4-BE49-F238E27FC236}">
                  <a16:creationId xmlns:a16="http://schemas.microsoft.com/office/drawing/2014/main" id="{19C0C6E3-5146-4309-9A77-AB8700C1DAF6}"/>
                </a:ext>
              </a:extLst>
            </p:cNvPr>
            <p:cNvSpPr/>
            <p:nvPr/>
          </p:nvSpPr>
          <p:spPr>
            <a:xfrm>
              <a:off x="1226268" y="2677579"/>
              <a:ext cx="980721" cy="1093613"/>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24" name="Flowchart: Connector 23">
              <a:extLst>
                <a:ext uri="{FF2B5EF4-FFF2-40B4-BE49-F238E27FC236}">
                  <a16:creationId xmlns:a16="http://schemas.microsoft.com/office/drawing/2014/main" id="{A91ADF4F-93D8-4661-81F3-48719EEE2B4D}"/>
                </a:ext>
              </a:extLst>
            </p:cNvPr>
            <p:cNvSpPr/>
            <p:nvPr/>
          </p:nvSpPr>
          <p:spPr>
            <a:xfrm>
              <a:off x="8196439" y="807712"/>
              <a:ext cx="980721" cy="1093613"/>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25" name="Flowchart: Connector 24">
              <a:extLst>
                <a:ext uri="{FF2B5EF4-FFF2-40B4-BE49-F238E27FC236}">
                  <a16:creationId xmlns:a16="http://schemas.microsoft.com/office/drawing/2014/main" id="{F252C9B5-A10A-42BD-B4D7-885051DD2AD8}"/>
                </a:ext>
              </a:extLst>
            </p:cNvPr>
            <p:cNvSpPr/>
            <p:nvPr/>
          </p:nvSpPr>
          <p:spPr>
            <a:xfrm>
              <a:off x="-116062" y="4729359"/>
              <a:ext cx="980721" cy="1093613"/>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26" name="Flowchart: Connector 25">
              <a:extLst>
                <a:ext uri="{FF2B5EF4-FFF2-40B4-BE49-F238E27FC236}">
                  <a16:creationId xmlns:a16="http://schemas.microsoft.com/office/drawing/2014/main" id="{70EA4FC1-F3F7-49C6-A8D3-D3F816960992}"/>
                </a:ext>
              </a:extLst>
            </p:cNvPr>
            <p:cNvSpPr/>
            <p:nvPr/>
          </p:nvSpPr>
          <p:spPr>
            <a:xfrm>
              <a:off x="1044937" y="6064428"/>
              <a:ext cx="980721" cy="1093613"/>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27" name="Flowchart: Connector 26">
              <a:extLst>
                <a:ext uri="{FF2B5EF4-FFF2-40B4-BE49-F238E27FC236}">
                  <a16:creationId xmlns:a16="http://schemas.microsoft.com/office/drawing/2014/main" id="{7EB5E6FA-C0E7-4811-ADF0-25E81D38655B}"/>
                </a:ext>
              </a:extLst>
            </p:cNvPr>
            <p:cNvSpPr/>
            <p:nvPr/>
          </p:nvSpPr>
          <p:spPr>
            <a:xfrm>
              <a:off x="7988659" y="3902428"/>
              <a:ext cx="980721" cy="1093613"/>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28" name="Flowchart: Connector 27">
              <a:extLst>
                <a:ext uri="{FF2B5EF4-FFF2-40B4-BE49-F238E27FC236}">
                  <a16:creationId xmlns:a16="http://schemas.microsoft.com/office/drawing/2014/main" id="{5501633D-3BF0-4888-B50B-C77D467AC9AD}"/>
                </a:ext>
              </a:extLst>
            </p:cNvPr>
            <p:cNvSpPr/>
            <p:nvPr/>
          </p:nvSpPr>
          <p:spPr>
            <a:xfrm>
              <a:off x="5521671" y="2296995"/>
              <a:ext cx="771182" cy="851606"/>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29" name="Flowchart: Connector 28">
              <a:extLst>
                <a:ext uri="{FF2B5EF4-FFF2-40B4-BE49-F238E27FC236}">
                  <a16:creationId xmlns:a16="http://schemas.microsoft.com/office/drawing/2014/main" id="{74CB22CB-6F85-4796-A4DD-1980B8FEC6C4}"/>
                </a:ext>
              </a:extLst>
            </p:cNvPr>
            <p:cNvSpPr/>
            <p:nvPr/>
          </p:nvSpPr>
          <p:spPr>
            <a:xfrm>
              <a:off x="5482852" y="981789"/>
              <a:ext cx="771182" cy="851606"/>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sp>
          <p:nvSpPr>
            <p:cNvPr id="30" name="Flowchart: Connector 29">
              <a:extLst>
                <a:ext uri="{FF2B5EF4-FFF2-40B4-BE49-F238E27FC236}">
                  <a16:creationId xmlns:a16="http://schemas.microsoft.com/office/drawing/2014/main" id="{C51D5AA1-9582-4A22-BECA-CE189A1A9ACA}"/>
                </a:ext>
              </a:extLst>
            </p:cNvPr>
            <p:cNvSpPr/>
            <p:nvPr/>
          </p:nvSpPr>
          <p:spPr>
            <a:xfrm>
              <a:off x="6199702" y="1292235"/>
              <a:ext cx="771182" cy="851606"/>
            </a:xfrm>
            <a:prstGeom prst="flowChartConnector">
              <a:avLst/>
            </a:prstGeom>
            <a:noFill/>
            <a:ln w="38100" cap="flat">
              <a:solidFill>
                <a:srgbClr val="FFFF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2400" b="1" i="0" u="none" strike="noStrike" cap="none" spc="0" normalizeH="0" baseline="0">
                <a:ln>
                  <a:noFill/>
                </a:ln>
                <a:solidFill>
                  <a:srgbClr val="000000"/>
                </a:solidFill>
                <a:effectLst/>
                <a:uFillTx/>
                <a:latin typeface="+mn-lt"/>
                <a:ea typeface="+mn-ea"/>
                <a:cs typeface="+mn-cs"/>
                <a:sym typeface="Arial"/>
              </a:endParaRPr>
            </a:p>
          </p:txBody>
        </p:sp>
      </p:grpSp>
      <p:sp>
        <p:nvSpPr>
          <p:cNvPr id="2" name="Footer Placeholder 1">
            <a:extLst>
              <a:ext uri="{FF2B5EF4-FFF2-40B4-BE49-F238E27FC236}">
                <a16:creationId xmlns:a16="http://schemas.microsoft.com/office/drawing/2014/main" id="{4E3105AA-1AB7-A7F7-61ED-5251F9AF495D}"/>
              </a:ext>
            </a:extLst>
          </p:cNvPr>
          <p:cNvSpPr>
            <a:spLocks noGrp="1"/>
          </p:cNvSpPr>
          <p:nvPr>
            <p:ph type="ftr" sz="quarter" idx="11"/>
          </p:nvPr>
        </p:nvSpPr>
        <p:spPr/>
        <p:txBody>
          <a:bodyPr/>
          <a:lstStyle/>
          <a:p>
            <a:r>
              <a:rPr lang="en-US"/>
              <a:t>NRCS | SHD | Resource Concerns &amp; Soil Health Indicators | v3.0</a:t>
            </a:r>
          </a:p>
        </p:txBody>
      </p:sp>
    </p:spTree>
    <p:extLst>
      <p:ext uri="{BB962C8B-B14F-4D97-AF65-F5344CB8AC3E}">
        <p14:creationId xmlns:p14="http://schemas.microsoft.com/office/powerpoint/2010/main" val="232979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DF2ABC03FB6E4E9B76E3A625F5898B" ma:contentTypeVersion="19" ma:contentTypeDescription="Create a new document." ma:contentTypeScope="" ma:versionID="e3d415994b0bf6366365def82154d1ba">
  <xsd:schema xmlns:xsd="http://www.w3.org/2001/XMLSchema" xmlns:xs="http://www.w3.org/2001/XMLSchema" xmlns:p="http://schemas.microsoft.com/office/2006/metadata/properties" xmlns:ns1="http://schemas.microsoft.com/sharepoint/v3" xmlns:ns2="12363614-19a6-4ba2-943c-7caa8a5735f9" xmlns:ns3="849593af-9ef4-4dc7-a991-ea6257baf2f0" xmlns:ns4="73fb875a-8af9-4255-b008-0995492d31cd" targetNamespace="http://schemas.microsoft.com/office/2006/metadata/properties" ma:root="true" ma:fieldsID="2a2c3adffaa7d5cde45e05417bd96747" ns1:_="" ns2:_="" ns3:_="" ns4:_="">
    <xsd:import namespace="http://schemas.microsoft.com/sharepoint/v3"/>
    <xsd:import namespace="12363614-19a6-4ba2-943c-7caa8a5735f9"/>
    <xsd:import namespace="849593af-9ef4-4dc7-a991-ea6257baf2f0"/>
    <xsd:import namespace="73fb875a-8af9-4255-b008-0995492d31c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363614-19a6-4ba2-943c-7caa8a5735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ff62593-b918-4deb-ac08-0d74ac0cc7e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9593af-9ef4-4dc7-a991-ea6257baf2f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fb875a-8af9-4255-b008-0995492d31c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643d039f-5583-46f0-8301-9a8ed676b916}" ma:internalName="TaxCatchAll" ma:showField="CatchAllData" ma:web="849593af-9ef4-4dc7-a991-ea6257baf2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3fb875a-8af9-4255-b008-0995492d31cd" xsi:nil="true"/>
    <lcf76f155ced4ddcb4097134ff3c332f xmlns="12363614-19a6-4ba2-943c-7caa8a5735f9">
      <Terms xmlns="http://schemas.microsoft.com/office/infopath/2007/PartnerControls"/>
    </lcf76f155ced4ddcb4097134ff3c332f>
    <SharedWithUsers xmlns="849593af-9ef4-4dc7-a991-ea6257baf2f0">
      <UserInfo>
        <DisplayName/>
        <AccountId xsi:nil="true"/>
        <AccountType/>
      </UserInfo>
    </SharedWithUsers>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631C1E-9C00-495B-9D55-8B99A35F66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2363614-19a6-4ba2-943c-7caa8a5735f9"/>
    <ds:schemaRef ds:uri="849593af-9ef4-4dc7-a991-ea6257baf2f0"/>
    <ds:schemaRef ds:uri="73fb875a-8af9-4255-b008-0995492d31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0016766-994B-4AE1-8114-5C5A572CB61F}">
  <ds:schemaRefs>
    <ds:schemaRef ds:uri="d213c5ec-0ded-4980-8f3d-4d11f168bb83"/>
    <ds:schemaRef ds:uri="http://purl.org/dc/terms/"/>
    <ds:schemaRef ds:uri="http://schemas.microsoft.com/office/2006/metadata/properties"/>
    <ds:schemaRef ds:uri="http://schemas.openxmlformats.org/package/2006/metadata/core-properties"/>
    <ds:schemaRef ds:uri="http://schemas.microsoft.com/office/2006/documentManagement/types"/>
    <ds:schemaRef ds:uri="http://purl.org/dc/elements/1.1/"/>
    <ds:schemaRef ds:uri="http://www.w3.org/XML/1998/namespace"/>
    <ds:schemaRef ds:uri="http://schemas.microsoft.com/office/infopath/2007/PartnerControls"/>
    <ds:schemaRef ds:uri="e9342dd5-2223-40ae-bfb1-0046eb6482a1"/>
    <ds:schemaRef ds:uri="http://purl.org/dc/dcmitype/"/>
    <ds:schemaRef ds:uri="73fb875a-8af9-4255-b008-0995492d31cd"/>
    <ds:schemaRef ds:uri="12363614-19a6-4ba2-943c-7caa8a5735f9"/>
    <ds:schemaRef ds:uri="849593af-9ef4-4dc7-a991-ea6257baf2f0"/>
    <ds:schemaRef ds:uri="http://schemas.microsoft.com/sharepoint/v3"/>
  </ds:schemaRefs>
</ds:datastoreItem>
</file>

<file path=customXml/itemProps3.xml><?xml version="1.0" encoding="utf-8"?>
<ds:datastoreItem xmlns:ds="http://schemas.openxmlformats.org/officeDocument/2006/customXml" ds:itemID="{C28F5B68-FC00-436A-9637-81E88BA335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66</TotalTime>
  <Words>5894</Words>
  <Application>Microsoft Office PowerPoint</Application>
  <PresentationFormat>On-screen Show (4:3)</PresentationFormat>
  <Paragraphs>585</Paragraphs>
  <Slides>52</Slides>
  <Notes>42</Notes>
  <HiddenSlides>7</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Resource Concerns &amp;  Soil Health Indicators </vt:lpstr>
      <vt:lpstr>Objectives</vt:lpstr>
      <vt:lpstr>NRCS Resource Concerns</vt:lpstr>
      <vt:lpstr>Compaction</vt:lpstr>
      <vt:lpstr>Soil Organism Habitat Loss or Degradation</vt:lpstr>
      <vt:lpstr>Aggregate Instability</vt:lpstr>
      <vt:lpstr>Cropland Assessment</vt:lpstr>
      <vt:lpstr>Organic Matter Depletion</vt:lpstr>
      <vt:lpstr>Tools of the  trade</vt:lpstr>
      <vt:lpstr>PowerPoint Presentation</vt:lpstr>
      <vt:lpstr>In-Field Soil Health Assessment To Identify Resource Concern Presence</vt:lpstr>
      <vt:lpstr>In-Field Assessment</vt:lpstr>
      <vt:lpstr>In-Field Assessment</vt:lpstr>
      <vt:lpstr>In-Field Assessment</vt:lpstr>
      <vt:lpstr>In-Field Assessment</vt:lpstr>
      <vt:lpstr>In-Field Assessment</vt:lpstr>
      <vt:lpstr>In-Field Assessment</vt:lpstr>
      <vt:lpstr>In-Field Assessment</vt:lpstr>
      <vt:lpstr>In-Field Assessment</vt:lpstr>
      <vt:lpstr>In-Field Assessment</vt:lpstr>
      <vt:lpstr>In-Field Assessment</vt:lpstr>
      <vt:lpstr>Compaction Resource Concern Decision Tree</vt:lpstr>
      <vt:lpstr>Soil Organism Habitat Loss or Degradation Resource Concern Decision Tree</vt:lpstr>
      <vt:lpstr>Soil Organic Matter Depletion Resource Concern Decision Tree</vt:lpstr>
      <vt:lpstr>Aggregate Stability Resource Concern Decision Tree</vt:lpstr>
      <vt:lpstr>Rifsha an Fifsha pifsha</vt:lpstr>
      <vt:lpstr>WSS/CART</vt:lpstr>
      <vt:lpstr>PowerPoint Presentation</vt:lpstr>
      <vt:lpstr>CART</vt:lpstr>
      <vt:lpstr>CART Help Doc.</vt:lpstr>
      <vt:lpstr>Cart Help Doc.</vt:lpstr>
      <vt:lpstr>CART DEMO</vt:lpstr>
      <vt:lpstr>Following slides are optional to slide 40</vt:lpstr>
      <vt:lpstr>CART</vt:lpstr>
      <vt:lpstr>CART</vt:lpstr>
      <vt:lpstr>CART</vt:lpstr>
      <vt:lpstr>CART</vt:lpstr>
      <vt:lpstr>PowerPoint Presentation</vt:lpstr>
      <vt:lpstr>CART Issues</vt:lpstr>
      <vt:lpstr>Survey 123</vt:lpstr>
      <vt:lpstr>PowerPoint Presentation</vt:lpstr>
      <vt:lpstr>EXTRA SLIDES</vt:lpstr>
      <vt:lpstr>PowerPoint Presentation</vt:lpstr>
      <vt:lpstr>Residue  Breakdown</vt:lpstr>
      <vt:lpstr>Indicator: Surface Crusts</vt:lpstr>
      <vt:lpstr>PowerPoint Presentation</vt:lpstr>
      <vt:lpstr>PowerPoint Presentation</vt:lpstr>
      <vt:lpstr>PowerPoint Presentation</vt:lpstr>
      <vt:lpstr>Slump Test</vt:lpstr>
      <vt:lpstr>Soil Structure</vt:lpstr>
      <vt:lpstr>Indicators:  Roots and Biopores</vt:lpstr>
      <vt:lpstr>Biological Diversity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NRCS Soil Health Division</dc:creator>
  <cp:lastModifiedBy>Thomas, Candy - FPAC-NRCS, KS</cp:lastModifiedBy>
  <cp:revision>31</cp:revision>
  <dcterms:created xsi:type="dcterms:W3CDTF">2019-02-13T18:22:23Z</dcterms:created>
  <dcterms:modified xsi:type="dcterms:W3CDTF">2026-01-12T20:46:21Z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0x01010020DF2ABC03FB6E4E9B76E3A625F5898B</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TriggerFlowInfo">
    <vt:lpwstr/>
  </property>
  <property fmtid="{D5CDD505-2E9C-101B-9397-08002B2CF9AE}" pid="8" name="xd_Signature">
    <vt:lpwstr/>
  </property>
  <property fmtid="{D5CDD505-2E9C-101B-9397-08002B2CF9AE}" pid="9" name="Order">
    <vt:lpwstr>765600.000000000</vt:lpwstr>
  </property>
  <property fmtid="{D5CDD505-2E9C-101B-9397-08002B2CF9AE}" pid="10" name="SharedWithUsers">
    <vt:lpwstr/>
  </property>
  <property fmtid="{D5CDD505-2E9C-101B-9397-08002B2CF9AE}" pid="11" name="_SourceUrl">
    <vt:lpwstr/>
  </property>
  <property fmtid="{D5CDD505-2E9C-101B-9397-08002B2CF9AE}" pid="12" name="_SharedFileIndex">
    <vt:lpwstr/>
  </property>
  <property fmtid="{D5CDD505-2E9C-101B-9397-08002B2CF9AE}" pid="13" name="MediaServiceImageTags">
    <vt:lpwstr/>
  </property>
</Properties>
</file>